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4"/>
  </p:notesMasterIdLst>
  <p:sldIdLst>
    <p:sldId id="441" r:id="rId2"/>
    <p:sldId id="410" r:id="rId3"/>
    <p:sldId id="411" r:id="rId4"/>
    <p:sldId id="412" r:id="rId5"/>
    <p:sldId id="415" r:id="rId6"/>
    <p:sldId id="417" r:id="rId7"/>
    <p:sldId id="418" r:id="rId8"/>
    <p:sldId id="419" r:id="rId9"/>
    <p:sldId id="420" r:id="rId10"/>
    <p:sldId id="421" r:id="rId11"/>
    <p:sldId id="422" r:id="rId12"/>
    <p:sldId id="423" r:id="rId13"/>
    <p:sldId id="424" r:id="rId14"/>
    <p:sldId id="426" r:id="rId15"/>
    <p:sldId id="427" r:id="rId16"/>
    <p:sldId id="428" r:id="rId17"/>
    <p:sldId id="429" r:id="rId18"/>
    <p:sldId id="430" r:id="rId19"/>
    <p:sldId id="431" r:id="rId20"/>
    <p:sldId id="432" r:id="rId21"/>
    <p:sldId id="442" r:id="rId22"/>
    <p:sldId id="443" r:id="rId23"/>
    <p:sldId id="444" r:id="rId24"/>
    <p:sldId id="445" r:id="rId25"/>
    <p:sldId id="446" r:id="rId26"/>
    <p:sldId id="454" r:id="rId27"/>
    <p:sldId id="452" r:id="rId28"/>
    <p:sldId id="403" r:id="rId29"/>
    <p:sldId id="404" r:id="rId30"/>
    <p:sldId id="405" r:id="rId31"/>
    <p:sldId id="305" r:id="rId32"/>
    <p:sldId id="306" r:id="rId33"/>
    <p:sldId id="451" r:id="rId34"/>
    <p:sldId id="447" r:id="rId35"/>
    <p:sldId id="448" r:id="rId36"/>
    <p:sldId id="477" r:id="rId37"/>
    <p:sldId id="449" r:id="rId38"/>
    <p:sldId id="450" r:id="rId39"/>
    <p:sldId id="453" r:id="rId40"/>
    <p:sldId id="455" r:id="rId41"/>
    <p:sldId id="456" r:id="rId42"/>
    <p:sldId id="458" r:id="rId43"/>
    <p:sldId id="323" r:id="rId44"/>
    <p:sldId id="460" r:id="rId45"/>
    <p:sldId id="348" r:id="rId46"/>
    <p:sldId id="326" r:id="rId47"/>
    <p:sldId id="461" r:id="rId48"/>
    <p:sldId id="462" r:id="rId49"/>
    <p:sldId id="463" r:id="rId50"/>
    <p:sldId id="355" r:id="rId51"/>
    <p:sldId id="468" r:id="rId52"/>
    <p:sldId id="469" r:id="rId53"/>
    <p:sldId id="470" r:id="rId54"/>
    <p:sldId id="471" r:id="rId55"/>
    <p:sldId id="375" r:id="rId56"/>
    <p:sldId id="297" r:id="rId57"/>
    <p:sldId id="472" r:id="rId58"/>
    <p:sldId id="473" r:id="rId59"/>
    <p:sldId id="474" r:id="rId60"/>
    <p:sldId id="476" r:id="rId61"/>
    <p:sldId id="475" r:id="rId62"/>
    <p:sldId id="32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95" d="100"/>
          <a:sy n="95" d="100"/>
        </p:scale>
        <p:origin x="7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1031F39B-6E0D-4137-AB17-7D5D585083E3}"/>
    <pc:docChg chg="modSld">
      <pc:chgData name="Dr.Sabeeh AL-Mayah" userId="85e97d476e4d4470" providerId="LiveId" clId="{1031F39B-6E0D-4137-AB17-7D5D585083E3}" dt="2026-03-12T16:49:28.788" v="1" actId="20577"/>
      <pc:docMkLst>
        <pc:docMk/>
      </pc:docMkLst>
      <pc:sldChg chg="modSp mod">
        <pc:chgData name="Dr.Sabeeh AL-Mayah" userId="85e97d476e4d4470" providerId="LiveId" clId="{1031F39B-6E0D-4137-AB17-7D5D585083E3}" dt="2026-03-12T16:49:28.788" v="1" actId="20577"/>
        <pc:sldMkLst>
          <pc:docMk/>
          <pc:sldMk cId="791690169" sldId="441"/>
        </pc:sldMkLst>
        <pc:spChg chg="mod">
          <ac:chgData name="Dr.Sabeeh AL-Mayah" userId="85e97d476e4d4470" providerId="LiveId" clId="{1031F39B-6E0D-4137-AB17-7D5D585083E3}" dt="2026-03-12T16:49:28.788" v="1" actId="20577"/>
          <ac:spMkLst>
            <pc:docMk/>
            <pc:sldMk cId="791690169" sldId="441"/>
            <ac:spMk id="4099" creationId="{6F142428-4631-8BA0-AD16-4178D5F670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03ED801-543A-4635-872F-FB1ABEAB811E}" type="datetimeFigureOut">
              <a:rPr lang="ar-IQ" smtClean="0"/>
              <a:t>24/09/1447</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0CF48CE-A28A-405A-A432-E696781FFD25}" type="slidenum">
              <a:rPr lang="ar-IQ" smtClean="0"/>
              <a:t>‹#›</a:t>
            </a:fld>
            <a:endParaRPr lang="ar-IQ"/>
          </a:p>
        </p:txBody>
      </p:sp>
    </p:spTree>
    <p:extLst>
      <p:ext uri="{BB962C8B-B14F-4D97-AF65-F5344CB8AC3E}">
        <p14:creationId xmlns:p14="http://schemas.microsoft.com/office/powerpoint/2010/main" val="22502993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6468B-9AEB-4225-83E7-397D6AF5688E}" type="slidenum">
              <a:rPr lang="en-US"/>
              <a:pPr/>
              <a:t>3</a:t>
            </a:fld>
            <a:endParaRPr lang="en-US"/>
          </a:p>
        </p:txBody>
      </p:sp>
      <p:sp>
        <p:nvSpPr>
          <p:cNvPr id="8194" name="Rectangle 2"/>
          <p:cNvSpPr>
            <a:spLocks noGrp="1" noRot="1" noChangeAspect="1" noChangeArrowheads="1" noTextEdit="1"/>
          </p:cNvSpPr>
          <p:nvPr>
            <p:ph type="sldImg"/>
          </p:nvPr>
        </p:nvSpPr>
        <p:spPr>
          <a:xfrm>
            <a:off x="393700" y="692150"/>
            <a:ext cx="6072188" cy="3416300"/>
          </a:xfrm>
          <a:ln/>
        </p:spPr>
      </p:sp>
      <p:sp>
        <p:nvSpPr>
          <p:cNvPr id="8195" name="Rectangle 3"/>
          <p:cNvSpPr>
            <a:spLocks noGrp="1" noChangeArrowheads="1"/>
          </p:cNvSpPr>
          <p:nvPr>
            <p:ph type="body" idx="1"/>
          </p:nvPr>
        </p:nvSpPr>
        <p:spPr>
          <a:xfrm>
            <a:off x="914400" y="5086350"/>
            <a:ext cx="5029200" cy="3371850"/>
          </a:xfrm>
        </p:spPr>
        <p:txBody>
          <a:bodyPr/>
          <a:lstStyle/>
          <a:p>
            <a:endParaRPr lang="ar-IQ"/>
          </a:p>
        </p:txBody>
      </p:sp>
    </p:spTree>
    <p:extLst>
      <p:ext uri="{BB962C8B-B14F-4D97-AF65-F5344CB8AC3E}">
        <p14:creationId xmlns:p14="http://schemas.microsoft.com/office/powerpoint/2010/main" val="348191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35EB1DB2-92FD-4050-8B45-5674043514EB}" type="slidenum">
              <a:rPr lang="ar-IQ" smtClean="0"/>
              <a:pPr/>
              <a:t>37</a:t>
            </a:fld>
            <a:endParaRPr lang="ar-IQ"/>
          </a:p>
        </p:txBody>
      </p:sp>
    </p:spTree>
    <p:extLst>
      <p:ext uri="{BB962C8B-B14F-4D97-AF65-F5344CB8AC3E}">
        <p14:creationId xmlns:p14="http://schemas.microsoft.com/office/powerpoint/2010/main" val="133179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E878-77A7-D550-8F61-DCD9A4CDB9E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384A561-D64A-E919-BA83-4D3C52DFB775}"/>
              </a:ext>
            </a:extLst>
          </p:cNvPr>
          <p:cNvSpPr>
            <a:spLocks noGrp="1" noChangeArrowheads="1"/>
          </p:cNvSpPr>
          <p:nvPr>
            <p:ph type="sldNum" sz="quarter" idx="5"/>
          </p:nvPr>
        </p:nvSpPr>
        <p:spPr>
          <a:ln/>
        </p:spPr>
        <p:txBody>
          <a:bodyPr/>
          <a:lstStyle/>
          <a:p>
            <a:fld id="{CA215E04-0FA4-479C-A27E-3C0681C14FE6}" type="slidenum">
              <a:rPr lang="en-US">
                <a:solidFill>
                  <a:prstClr val="black"/>
                </a:solidFill>
              </a:rPr>
              <a:pPr/>
              <a:t>39</a:t>
            </a:fld>
            <a:endParaRPr lang="en-US">
              <a:solidFill>
                <a:prstClr val="black"/>
              </a:solidFill>
            </a:endParaRPr>
          </a:p>
        </p:txBody>
      </p:sp>
      <p:sp>
        <p:nvSpPr>
          <p:cNvPr id="147458" name="Rectangle 2">
            <a:extLst>
              <a:ext uri="{FF2B5EF4-FFF2-40B4-BE49-F238E27FC236}">
                <a16:creationId xmlns:a16="http://schemas.microsoft.com/office/drawing/2014/main" id="{854E455C-F51E-573A-83AE-D4F92E25DE0B}"/>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AA14D2F0-682F-BCF8-1025-27EC9EBE1A21}"/>
              </a:ext>
            </a:extLst>
          </p:cNvPr>
          <p:cNvSpPr>
            <a:spLocks noGrp="1" noChangeArrowheads="1"/>
          </p:cNvSpPr>
          <p:nvPr>
            <p:ph type="body" idx="1"/>
          </p:nvPr>
        </p:nvSpPr>
        <p:spPr>
          <a:xfrm>
            <a:off x="914400" y="4343400"/>
            <a:ext cx="5029200" cy="4114800"/>
          </a:xfrm>
        </p:spPr>
        <p:txBody>
          <a:bodyPr/>
          <a:lstStyle/>
          <a:p>
            <a:r>
              <a:rPr lang="en-CA"/>
              <a:t>Fig. 19.24a</a:t>
            </a:r>
          </a:p>
        </p:txBody>
      </p:sp>
    </p:spTree>
    <p:extLst>
      <p:ext uri="{BB962C8B-B14F-4D97-AF65-F5344CB8AC3E}">
        <p14:creationId xmlns:p14="http://schemas.microsoft.com/office/powerpoint/2010/main" val="216359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A82E5-FB11-4C86-A9A4-31D23220C0A4}" type="slidenum">
              <a:rPr lang="en-US"/>
              <a:pPr/>
              <a:t>43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914400" y="4343400"/>
            <a:ext cx="5029200" cy="4114800"/>
          </a:xfrm>
        </p:spPr>
        <p:txBody>
          <a:bodyPr/>
          <a:lstStyle/>
          <a:p>
            <a:r>
              <a:rPr lang="en-CA"/>
              <a:t>Fig. 18.5</a:t>
            </a:r>
          </a:p>
        </p:txBody>
      </p:sp>
    </p:spTree>
    <p:extLst>
      <p:ext uri="{BB962C8B-B14F-4D97-AF65-F5344CB8AC3E}">
        <p14:creationId xmlns:p14="http://schemas.microsoft.com/office/powerpoint/2010/main" val="3740495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13B8F-0831-26B0-8298-3EB004A42E6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D2CA470-5710-8E06-D6CE-740FCF21E2CB}"/>
              </a:ext>
            </a:extLst>
          </p:cNvPr>
          <p:cNvSpPr>
            <a:spLocks noGrp="1" noChangeArrowheads="1"/>
          </p:cNvSpPr>
          <p:nvPr>
            <p:ph type="sldNum" sz="quarter" idx="5"/>
          </p:nvPr>
        </p:nvSpPr>
        <p:spPr>
          <a:ln/>
        </p:spPr>
        <p:txBody>
          <a:bodyPr/>
          <a:lstStyle/>
          <a:p>
            <a:fld id="{F138EB78-425E-4373-A3A8-A61A537FF975}" type="slidenum">
              <a:rPr lang="en-US">
                <a:solidFill>
                  <a:prstClr val="black"/>
                </a:solidFill>
              </a:rPr>
              <a:pPr/>
              <a:t>44</a:t>
            </a:fld>
            <a:endParaRPr lang="en-US">
              <a:solidFill>
                <a:prstClr val="black"/>
              </a:solidFill>
            </a:endParaRPr>
          </a:p>
        </p:txBody>
      </p:sp>
      <p:sp>
        <p:nvSpPr>
          <p:cNvPr id="157698" name="Rectangle 2">
            <a:extLst>
              <a:ext uri="{FF2B5EF4-FFF2-40B4-BE49-F238E27FC236}">
                <a16:creationId xmlns:a16="http://schemas.microsoft.com/office/drawing/2014/main" id="{8A75F72A-3D14-979A-AB3F-75C834C592C4}"/>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9334A8A9-7307-B4DC-AF17-97B30E55F6E0}"/>
              </a:ext>
            </a:extLst>
          </p:cNvPr>
          <p:cNvSpPr>
            <a:spLocks noGrp="1" noChangeArrowheads="1"/>
          </p:cNvSpPr>
          <p:nvPr>
            <p:ph type="body" idx="1"/>
          </p:nvPr>
        </p:nvSpPr>
        <p:spPr>
          <a:xfrm>
            <a:off x="914400" y="4343400"/>
            <a:ext cx="5029200" cy="4114800"/>
          </a:xfrm>
        </p:spPr>
        <p:txBody>
          <a:bodyPr/>
          <a:lstStyle/>
          <a:p>
            <a:r>
              <a:rPr lang="en-CA"/>
              <a:t>Fig. 18.4</a:t>
            </a:r>
          </a:p>
        </p:txBody>
      </p:sp>
    </p:spTree>
    <p:extLst>
      <p:ext uri="{BB962C8B-B14F-4D97-AF65-F5344CB8AC3E}">
        <p14:creationId xmlns:p14="http://schemas.microsoft.com/office/powerpoint/2010/main" val="302491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6A27-912B-25D4-BE51-7C3B20FB828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7FD5D11-AA18-C818-8FE3-CD968335E3AA}"/>
              </a:ext>
            </a:extLst>
          </p:cNvPr>
          <p:cNvSpPr>
            <a:spLocks noGrp="1" noChangeArrowheads="1"/>
          </p:cNvSpPr>
          <p:nvPr>
            <p:ph type="sldNum" sz="quarter" idx="5"/>
          </p:nvPr>
        </p:nvSpPr>
        <p:spPr>
          <a:ln/>
        </p:spPr>
        <p:txBody>
          <a:bodyPr/>
          <a:lstStyle/>
          <a:p>
            <a:fld id="{203F406E-781F-4E3A-A25A-8217751D8571}" type="slidenum">
              <a:rPr lang="en-US">
                <a:solidFill>
                  <a:prstClr val="black"/>
                </a:solidFill>
              </a:rPr>
              <a:pPr/>
              <a:t>54</a:t>
            </a:fld>
            <a:endParaRPr lang="en-US">
              <a:solidFill>
                <a:prstClr val="black"/>
              </a:solidFill>
            </a:endParaRPr>
          </a:p>
        </p:txBody>
      </p:sp>
      <p:sp>
        <p:nvSpPr>
          <p:cNvPr id="153602" name="Rectangle 2">
            <a:extLst>
              <a:ext uri="{FF2B5EF4-FFF2-40B4-BE49-F238E27FC236}">
                <a16:creationId xmlns:a16="http://schemas.microsoft.com/office/drawing/2014/main" id="{79500EBD-EAF8-FC25-8500-234C59C585B2}"/>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E4D52C7B-50F5-FFEC-FFDC-7E0447B1C445}"/>
              </a:ext>
            </a:extLst>
          </p:cNvPr>
          <p:cNvSpPr>
            <a:spLocks noGrp="1" noChangeArrowheads="1"/>
          </p:cNvSpPr>
          <p:nvPr>
            <p:ph type="body" idx="1"/>
          </p:nvPr>
        </p:nvSpPr>
        <p:spPr>
          <a:xfrm>
            <a:off x="914400" y="4343400"/>
            <a:ext cx="5029200" cy="4114800"/>
          </a:xfrm>
        </p:spPr>
        <p:txBody>
          <a:bodyPr/>
          <a:lstStyle/>
          <a:p>
            <a:r>
              <a:rPr lang="en-CA"/>
              <a:t>Fig. 18.2a</a:t>
            </a:r>
          </a:p>
        </p:txBody>
      </p:sp>
    </p:spTree>
    <p:extLst>
      <p:ext uri="{BB962C8B-B14F-4D97-AF65-F5344CB8AC3E}">
        <p14:creationId xmlns:p14="http://schemas.microsoft.com/office/powerpoint/2010/main" val="293603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38C33-C43B-4841-9091-BF42A07F7182}" type="slidenum">
              <a:rPr lang="en-US">
                <a:solidFill>
                  <a:prstClr val="black"/>
                </a:solidFill>
              </a:rPr>
              <a:pPr/>
              <a:t>55</a:t>
            </a:fld>
            <a:endParaRPr lang="en-US">
              <a:solidFill>
                <a:prstClr val="black"/>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914400" y="4343400"/>
            <a:ext cx="5029200" cy="4114800"/>
          </a:xfrm>
        </p:spPr>
        <p:txBody>
          <a:bodyPr/>
          <a:lstStyle/>
          <a:p>
            <a:r>
              <a:rPr lang="en-CA"/>
              <a:t>Fig. 18.2b</a:t>
            </a:r>
          </a:p>
        </p:txBody>
      </p:sp>
    </p:spTree>
    <p:extLst>
      <p:ext uri="{BB962C8B-B14F-4D97-AF65-F5344CB8AC3E}">
        <p14:creationId xmlns:p14="http://schemas.microsoft.com/office/powerpoint/2010/main" val="3408454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B7A6F-65B9-3B4B-C141-A9272841CA55}"/>
            </a:ext>
          </a:extLst>
        </p:cNvPr>
        <p:cNvGrpSpPr/>
        <p:nvPr/>
      </p:nvGrpSpPr>
      <p:grpSpPr>
        <a:xfrm>
          <a:off x="0" y="0"/>
          <a:ext cx="0" cy="0"/>
          <a:chOff x="0" y="0"/>
          <a:chExt cx="0" cy="0"/>
        </a:xfrm>
      </p:grpSpPr>
      <p:sp>
        <p:nvSpPr>
          <p:cNvPr id="114690" name="Rectangle 7">
            <a:extLst>
              <a:ext uri="{FF2B5EF4-FFF2-40B4-BE49-F238E27FC236}">
                <a16:creationId xmlns:a16="http://schemas.microsoft.com/office/drawing/2014/main" id="{40CE6D48-D1AE-46D0-1D81-61F8FF16D8F9}"/>
              </a:ext>
            </a:extLst>
          </p:cNvPr>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D57CA53-5949-4505-BD7E-E0F78ED4CE8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4691" name="Rectangle 2">
            <a:extLst>
              <a:ext uri="{FF2B5EF4-FFF2-40B4-BE49-F238E27FC236}">
                <a16:creationId xmlns:a16="http://schemas.microsoft.com/office/drawing/2014/main" id="{23ACCE3F-ED0E-C0B4-4EFB-C8768B2D12EE}"/>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20841D37-EA88-7D50-C109-A49336C1026C}"/>
              </a:ext>
            </a:extLst>
          </p:cNvPr>
          <p:cNvSpPr>
            <a:spLocks noGrp="1" noChangeArrowheads="1"/>
          </p:cNvSpPr>
          <p:nvPr>
            <p:ph type="body" idx="1"/>
          </p:nvPr>
        </p:nvSpPr>
        <p:spPr>
          <a:noFill/>
          <a:ln/>
        </p:spPr>
        <p:txBody>
          <a:bodyPr/>
          <a:lstStyle/>
          <a:p>
            <a:pPr eaLnBrk="1" hangingPunct="1"/>
            <a:endParaRPr lang="ar-IQ"/>
          </a:p>
        </p:txBody>
      </p:sp>
    </p:spTree>
    <p:extLst>
      <p:ext uri="{BB962C8B-B14F-4D97-AF65-F5344CB8AC3E}">
        <p14:creationId xmlns:p14="http://schemas.microsoft.com/office/powerpoint/2010/main" val="243102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1DB2C-1CCA-4818-98F0-BEA9BB913C3F}"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80886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F23E6-E469-E6DA-E79A-D099CF02DAA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18868A7-851C-41D5-896F-13A1DC7F8966}"/>
              </a:ext>
            </a:extLst>
          </p:cNvPr>
          <p:cNvSpPr>
            <a:spLocks noGrp="1" noChangeArrowheads="1"/>
          </p:cNvSpPr>
          <p:nvPr>
            <p:ph type="sldNum" sz="quarter" idx="5"/>
          </p:nvPr>
        </p:nvSpPr>
        <p:spPr>
          <a:ln/>
        </p:spPr>
        <p:txBody>
          <a:bodyPr/>
          <a:lstStyle/>
          <a:p>
            <a:fld id="{566C83B1-0663-4272-95E4-3FC03E18AFEE}" type="slidenum">
              <a:rPr lang="en-US">
                <a:solidFill>
                  <a:prstClr val="black"/>
                </a:solidFill>
              </a:rPr>
              <a:pPr/>
              <a:t>26</a:t>
            </a:fld>
            <a:endParaRPr lang="en-US">
              <a:solidFill>
                <a:prstClr val="black"/>
              </a:solidFill>
            </a:endParaRPr>
          </a:p>
        </p:txBody>
      </p:sp>
      <p:sp>
        <p:nvSpPr>
          <p:cNvPr id="120834" name="Rectangle 2">
            <a:extLst>
              <a:ext uri="{FF2B5EF4-FFF2-40B4-BE49-F238E27FC236}">
                <a16:creationId xmlns:a16="http://schemas.microsoft.com/office/drawing/2014/main" id="{FFCABFCB-D473-F7EE-BB18-B8BD08E82509}"/>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46B804C4-C67D-08B8-2506-5C2F8BB2C53F}"/>
              </a:ext>
            </a:extLst>
          </p:cNvPr>
          <p:cNvSpPr>
            <a:spLocks noGrp="1" noChangeArrowheads="1"/>
          </p:cNvSpPr>
          <p:nvPr>
            <p:ph type="body" idx="1"/>
          </p:nvPr>
        </p:nvSpPr>
        <p:spPr>
          <a:xfrm>
            <a:off x="914400" y="4343400"/>
            <a:ext cx="5029200" cy="4114800"/>
          </a:xfrm>
        </p:spPr>
        <p:txBody>
          <a:bodyPr/>
          <a:lstStyle/>
          <a:p>
            <a:r>
              <a:rPr lang="en-CA"/>
              <a:t>Fig. 19.1</a:t>
            </a:r>
          </a:p>
        </p:txBody>
      </p:sp>
    </p:spTree>
    <p:extLst>
      <p:ext uri="{BB962C8B-B14F-4D97-AF65-F5344CB8AC3E}">
        <p14:creationId xmlns:p14="http://schemas.microsoft.com/office/powerpoint/2010/main" val="417421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B4ABF-C396-49CC-B4A9-237619CF4166}" type="slidenum">
              <a:rPr lang="en-US" altLang="en-US">
                <a:solidFill>
                  <a:prstClr val="black"/>
                </a:solidFill>
              </a:rPr>
              <a:pPr/>
              <a:t>28</a:t>
            </a:fld>
            <a:endParaRPr lang="en-US" altLang="en-US">
              <a:solidFill>
                <a:prstClr val="black"/>
              </a:solidFill>
            </a:endParaRPr>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CA"/>
              <a:t>Fig. 19.2</a:t>
            </a:r>
          </a:p>
        </p:txBody>
      </p:sp>
    </p:spTree>
    <p:extLst>
      <p:ext uri="{BB962C8B-B14F-4D97-AF65-F5344CB8AC3E}">
        <p14:creationId xmlns:p14="http://schemas.microsoft.com/office/powerpoint/2010/main" val="147339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252E2-7E2C-4DEF-BC42-86D3EAF8BE71}" type="slidenum">
              <a:rPr lang="en-US" altLang="en-US"/>
              <a:pPr/>
              <a:t>29</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CA"/>
              <a:t>Fig. 19.4</a:t>
            </a:r>
          </a:p>
        </p:txBody>
      </p:sp>
    </p:spTree>
    <p:extLst>
      <p:ext uri="{BB962C8B-B14F-4D97-AF65-F5344CB8AC3E}">
        <p14:creationId xmlns:p14="http://schemas.microsoft.com/office/powerpoint/2010/main" val="302923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27068-62F0-49BC-8896-E21ECE06A725}" type="slidenum">
              <a:rPr lang="en-US" altLang="en-US"/>
              <a:pPr/>
              <a:t>30</a:t>
            </a:fld>
            <a:endParaRPr lang="en-US" alt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CA"/>
              <a:t>Fig. 19.5</a:t>
            </a:r>
          </a:p>
        </p:txBody>
      </p:sp>
    </p:spTree>
    <p:extLst>
      <p:ext uri="{BB962C8B-B14F-4D97-AF65-F5344CB8AC3E}">
        <p14:creationId xmlns:p14="http://schemas.microsoft.com/office/powerpoint/2010/main" val="80172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2B6E7-2D8C-4B77-BFE0-DAFA9DAEA506}" type="slidenum">
              <a:rPr lang="en-US" altLang="en-US"/>
              <a:pPr/>
              <a:t>31</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n-CA"/>
              <a:t>Fig. 19.3</a:t>
            </a:r>
          </a:p>
        </p:txBody>
      </p:sp>
    </p:spTree>
    <p:extLst>
      <p:ext uri="{BB962C8B-B14F-4D97-AF65-F5344CB8AC3E}">
        <p14:creationId xmlns:p14="http://schemas.microsoft.com/office/powerpoint/2010/main" val="215985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7B1BA-DA40-44DC-8663-AF061C25463A}" type="slidenum">
              <a:rPr lang="en-US" altLang="en-US"/>
              <a:pPr/>
              <a:t>32</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CA"/>
              <a:t>Fig. 19.7</a:t>
            </a:r>
          </a:p>
        </p:txBody>
      </p:sp>
    </p:spTree>
    <p:extLst>
      <p:ext uri="{BB962C8B-B14F-4D97-AF65-F5344CB8AC3E}">
        <p14:creationId xmlns:p14="http://schemas.microsoft.com/office/powerpoint/2010/main" val="318462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C50F4-72B8-A55B-5D37-4DF8DA572A0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69BEE8B-61EB-CE57-21FA-35B375B9BFFC}"/>
              </a:ext>
            </a:extLst>
          </p:cNvPr>
          <p:cNvSpPr>
            <a:spLocks noGrp="1" noChangeArrowheads="1"/>
          </p:cNvSpPr>
          <p:nvPr>
            <p:ph type="sldNum" sz="quarter" idx="5"/>
          </p:nvPr>
        </p:nvSpPr>
        <p:spPr>
          <a:ln/>
        </p:spPr>
        <p:txBody>
          <a:bodyPr/>
          <a:lstStyle/>
          <a:p>
            <a:fld id="{7E92E52B-CF02-46CC-A21A-42FAC50F254D}" type="slidenum">
              <a:rPr lang="en-US" altLang="en-US"/>
              <a:pPr/>
              <a:t>33</a:t>
            </a:fld>
            <a:endParaRPr lang="en-US" altLang="en-US"/>
          </a:p>
        </p:txBody>
      </p:sp>
      <p:sp>
        <p:nvSpPr>
          <p:cNvPr id="419842" name="Rectangle 2">
            <a:extLst>
              <a:ext uri="{FF2B5EF4-FFF2-40B4-BE49-F238E27FC236}">
                <a16:creationId xmlns:a16="http://schemas.microsoft.com/office/drawing/2014/main" id="{3AAB9BA9-D4D6-920C-6228-AB2CF97E8AA2}"/>
              </a:ext>
            </a:extLst>
          </p:cNvPr>
          <p:cNvSpPr>
            <a:spLocks noGrp="1" noRot="1" noChangeAspect="1" noChangeArrowheads="1" noTextEdit="1"/>
          </p:cNvSpPr>
          <p:nvPr>
            <p:ph type="sldImg"/>
          </p:nvPr>
        </p:nvSpPr>
        <p:spPr>
          <a:ln/>
        </p:spPr>
      </p:sp>
      <p:sp>
        <p:nvSpPr>
          <p:cNvPr id="419843" name="Rectangle 3">
            <a:extLst>
              <a:ext uri="{FF2B5EF4-FFF2-40B4-BE49-F238E27FC236}">
                <a16:creationId xmlns:a16="http://schemas.microsoft.com/office/drawing/2014/main" id="{D5FC3DC9-B254-1E47-FC29-65283023103F}"/>
              </a:ext>
            </a:extLst>
          </p:cNvPr>
          <p:cNvSpPr>
            <a:spLocks noGrp="1" noChangeArrowheads="1"/>
          </p:cNvSpPr>
          <p:nvPr>
            <p:ph type="body" idx="1"/>
          </p:nvPr>
        </p:nvSpPr>
        <p:spPr/>
        <p:txBody>
          <a:bodyPr/>
          <a:lstStyle/>
          <a:p>
            <a:r>
              <a:rPr lang="en-CA"/>
              <a:t>Fig. 19.9</a:t>
            </a:r>
          </a:p>
        </p:txBody>
      </p:sp>
    </p:spTree>
    <p:extLst>
      <p:ext uri="{BB962C8B-B14F-4D97-AF65-F5344CB8AC3E}">
        <p14:creationId xmlns:p14="http://schemas.microsoft.com/office/powerpoint/2010/main" val="1984647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2444935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09600" y="704850"/>
            <a:ext cx="10972800" cy="11430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609600" y="1935162"/>
            <a:ext cx="10972800" cy="4389300"/>
          </a:xfrm>
          <a:prstGeom prst="rect">
            <a:avLst/>
          </a:prstGeom>
          <a:noFill/>
          <a:ln>
            <a:noFill/>
          </a:ln>
        </p:spPr>
        <p:txBody>
          <a:bodyPr spcFirstLastPara="1" wrap="square" lIns="91425" tIns="45700" rIns="91425" bIns="45700" anchor="t" anchorCtr="0">
            <a:noAutofit/>
          </a:bodyPr>
          <a:lstStyle>
            <a:lvl1pPr marL="457200" lvl="0" indent="-337185" algn="l" rtl="0">
              <a:spcBef>
                <a:spcPts val="360"/>
              </a:spcBef>
              <a:spcAft>
                <a:spcPts val="0"/>
              </a:spcAft>
              <a:buSzPts val="1710"/>
              <a:buChar char="⚫"/>
              <a:defRPr/>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3" name="Google Shape;23;p2"/>
          <p:cNvSpPr txBox="1">
            <a:spLocks noGrp="1"/>
          </p:cNvSpPr>
          <p:nvPr>
            <p:ph type="dt" idx="10"/>
          </p:nvPr>
        </p:nvSpPr>
        <p:spPr>
          <a:xfrm>
            <a:off x="609600" y="6356350"/>
            <a:ext cx="28448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sz="1200">
                <a:solidFill>
                  <a:srgbClr val="045C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556000" y="6356350"/>
            <a:ext cx="44704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10566400" y="6356350"/>
            <a:ext cx="1016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7371538"/>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 name="Google Shape;28;p3"/>
          <p:cNvSpPr txBox="1">
            <a:spLocks noGrp="1"/>
          </p:cNvSpPr>
          <p:nvPr>
            <p:ph type="dt" idx="10"/>
          </p:nvPr>
        </p:nvSpPr>
        <p:spPr>
          <a:xfrm>
            <a:off x="609600" y="6356350"/>
            <a:ext cx="28448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sz="1200">
                <a:solidFill>
                  <a:srgbClr val="045C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556000" y="6356350"/>
            <a:ext cx="44704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566400" y="6356350"/>
            <a:ext cx="1016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9604236"/>
      </p:ext>
    </p:extLst>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ar-IQ"/>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2ED2E84-2D09-409A-AAE9-FEBEFBA9D6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8980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425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ar-IQ"/>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87C2A2AE-2022-41C8-B988-FC2C02185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145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12ED18-B467-49B2-83E1-9554237B95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786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ar-IQ"/>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8EA93A1C-C952-42D3-80E4-69EB88777A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42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700205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2332514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8332265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35799723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9373680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5579293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419808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5703443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6099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gif"/></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eg"/><Relationship Id="rId7"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1.xml"/><Relationship Id="rId5" Type="http://schemas.openxmlformats.org/officeDocument/2006/relationships/image" Target="../media/image57.jpe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oleObject" Target="../embeddings/oleObject2.bin"/><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6F142428-4631-8BA0-AD16-4178D5F6706A}"/>
              </a:ext>
            </a:extLst>
          </p:cNvPr>
          <p:cNvSpPr>
            <a:spLocks noChangeArrowheads="1"/>
          </p:cNvSpPr>
          <p:nvPr/>
        </p:nvSpPr>
        <p:spPr bwMode="auto">
          <a:xfrm>
            <a:off x="838517" y="521654"/>
            <a:ext cx="10210800" cy="2210157"/>
          </a:xfrm>
          <a:prstGeom prst="rect">
            <a:avLst/>
          </a:prstGeom>
          <a:noFill/>
          <a:ln>
            <a:noFill/>
          </a:ln>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BASRAH UNIVERSITY           </a:t>
            </a:r>
          </a:p>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Faculty of Education for Pure Sciences    </a:t>
            </a:r>
          </a:p>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Biology Department          </a:t>
            </a:r>
          </a:p>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a:ln>
                  <a:noFill/>
                </a:ln>
                <a:solidFill>
                  <a:srgbClr val="002060"/>
                </a:solidFill>
                <a:effectLst/>
                <a:uLnTx/>
                <a:uFillTx/>
                <a:latin typeface="Arial Rounded MT Bold" panose="020F0704030504030204" pitchFamily="34" charset="0"/>
                <a:cs typeface="Calibri" panose="020F0502020204030204" pitchFamily="34" charset="0"/>
              </a:rPr>
              <a:t>2025- 2026  </a:t>
            </a:r>
            <a:r>
              <a:rPr kumimoji="0" lang="en-US" altLang="en-US" sz="1350" b="0" i="0" u="none" strike="noStrike" kern="1200" cap="none" spc="0" normalizeH="0" baseline="0" noProof="0">
                <a:ln>
                  <a:noFill/>
                </a:ln>
                <a:solidFill>
                  <a:srgbClr val="002060"/>
                </a:solidFill>
                <a:effectLst/>
                <a:uLnTx/>
                <a:uFillTx/>
                <a:latin typeface="Arial Rounded MT Bold" panose="020F0704030504030204" pitchFamily="34" charset="0"/>
                <a:cs typeface="Calibri" panose="020F0502020204030204" pitchFamily="34" charset="0"/>
              </a:rPr>
              <a:t>        </a:t>
            </a:r>
            <a:endParaRPr kumimoji="0" lang="en-US" altLang="en-US" sz="135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l"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1013"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rPr>
              <a:t>                                             </a:t>
            </a:r>
          </a:p>
          <a:p>
            <a:pPr marL="0" marR="0" lvl="0" indent="0" algn="ctr" defTabSz="192881" rtl="0" eaLnBrk="1" fontAlgn="auto" latinLnBrk="0" hangingPunct="1">
              <a:lnSpc>
                <a:spcPct val="150000"/>
              </a:lnSpc>
              <a:spcBef>
                <a:spcPct val="0"/>
              </a:spcBef>
              <a:spcAft>
                <a:spcPts val="0"/>
              </a:spcAft>
              <a:buClrTx/>
              <a:buSzTx/>
              <a:buFont typeface="Times" panose="02020603050405020304" pitchFamily="18" charset="0"/>
              <a:buNone/>
              <a:tabLst/>
              <a:defRPr/>
            </a:pPr>
            <a:r>
              <a:rPr kumimoji="0" lang="en-US" sz="3200" b="1" i="0" u="none" strike="noStrike" kern="0" cap="none" spc="0" normalizeH="0" baseline="0" noProof="0" dirty="0">
                <a:ln>
                  <a:noFill/>
                </a:ln>
                <a:solidFill>
                  <a:srgbClr val="C00000"/>
                </a:solidFill>
                <a:effectLst/>
                <a:uLnTx/>
                <a:uFillTx/>
                <a:latin typeface="Times New Roman"/>
                <a:ea typeface="+mj-ea"/>
                <a:cs typeface="+mj-cs"/>
              </a:rPr>
              <a:t>Phylum: ARTHROPODS</a:t>
            </a:r>
            <a:endParaRPr kumimoji="0" lang="en-US" altLang="en-US" sz="3200" b="1" i="0" u="none" strike="noStrike" kern="1200" cap="none" spc="0" normalizeH="0" baseline="0" noProof="0" dirty="0">
              <a:ln>
                <a:noFill/>
              </a:ln>
              <a:solidFill>
                <a:srgbClr val="A53010">
                  <a:lumMod val="75000"/>
                </a:srgbClr>
              </a:solidFill>
              <a:effectLst/>
              <a:uLnTx/>
              <a:uFillTx/>
              <a:latin typeface="Arial" panose="020B0604020202020204" pitchFamily="34" charset="0"/>
            </a:endParaRPr>
          </a:p>
        </p:txBody>
      </p:sp>
      <p:pic>
        <p:nvPicPr>
          <p:cNvPr id="7171" name="Picture 1" descr="شعار">
            <a:extLst>
              <a:ext uri="{FF2B5EF4-FFF2-40B4-BE49-F238E27FC236}">
                <a16:creationId xmlns:a16="http://schemas.microsoft.com/office/drawing/2014/main" id="{C272B669-4EDB-7BDF-C0E3-C8004D6384A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819" y="765081"/>
            <a:ext cx="979275" cy="80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5127F46C-D790-E48E-5FCC-72252EEB2CB9}"/>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1716" y="826632"/>
            <a:ext cx="917601" cy="88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4BA07B-666A-B89D-F7A2-0F32823622AC}"/>
              </a:ext>
            </a:extLst>
          </p:cNvPr>
          <p:cNvSpPr txBox="1"/>
          <p:nvPr/>
        </p:nvSpPr>
        <p:spPr>
          <a:xfrm>
            <a:off x="2666482" y="6043121"/>
            <a:ext cx="5904656" cy="494687"/>
          </a:xfrm>
          <a:prstGeom prst="rect">
            <a:avLst/>
          </a:prstGeom>
          <a:noFill/>
        </p:spPr>
        <p:txBody>
          <a:bodyPr wrap="square">
            <a:spAutoFit/>
          </a:bodyPr>
          <a:lstStyle/>
          <a:p>
            <a:pPr marL="0" marR="0" lvl="0" indent="0" algn="ctr" defTabSz="192881" rtl="0" eaLnBrk="1" fontAlgn="auto" latinLnBrk="0" hangingPunct="1">
              <a:lnSpc>
                <a:spcPct val="15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Rounded MT Bold" panose="020F0704030504030204" pitchFamily="34" charset="0"/>
                <a:ea typeface="+mn-ea"/>
                <a:cs typeface="Calibri" panose="020F0502020204030204" pitchFamily="34" charset="0"/>
              </a:rPr>
              <a:t> </a:t>
            </a:r>
            <a:r>
              <a:rPr kumimoji="0" lang="en-US" altLang="en-US" sz="2000" b="1" i="0" u="none" strike="noStrike" kern="1200" cap="none" spc="0" normalizeH="0" baseline="0" noProof="0" dirty="0">
                <a:ln>
                  <a:noFill/>
                </a:ln>
                <a:solidFill>
                  <a:srgbClr val="C00000"/>
                </a:solidFill>
                <a:effectLst/>
                <a:uLnTx/>
                <a:uFillTx/>
                <a:latin typeface="Arial Rounded MT Bold" panose="020F0704030504030204" pitchFamily="34" charset="0"/>
                <a:ea typeface="+mn-ea"/>
                <a:cs typeface="Calibri" panose="020F0502020204030204" pitchFamily="34" charset="0"/>
              </a:rPr>
              <a:t>Presented By: Prof. Dr. Sabeeh H. AL-Mayah</a:t>
            </a:r>
          </a:p>
        </p:txBody>
      </p:sp>
      <p:sp>
        <p:nvSpPr>
          <p:cNvPr id="6" name="TextBox 5">
            <a:extLst>
              <a:ext uri="{FF2B5EF4-FFF2-40B4-BE49-F238E27FC236}">
                <a16:creationId xmlns:a16="http://schemas.microsoft.com/office/drawing/2014/main" id="{3BC7C38B-608A-AEB4-5E4B-E395165347B1}"/>
              </a:ext>
            </a:extLst>
          </p:cNvPr>
          <p:cNvSpPr txBox="1"/>
          <p:nvPr/>
        </p:nvSpPr>
        <p:spPr>
          <a:xfrm>
            <a:off x="2021305" y="2487332"/>
            <a:ext cx="88924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39A6"/>
                </a:solidFill>
                <a:effectLst/>
                <a:uLnTx/>
                <a:uFillTx/>
                <a:latin typeface="Myriad Web Pro"/>
                <a:ea typeface="+mn-ea"/>
                <a:cs typeface="+mn-cs"/>
              </a:rPr>
              <a:t>SUBPHYLA: TRILOBITA, CRUSTACEA,  CHELICERATA, AND UNIRAMIA</a:t>
            </a:r>
          </a:p>
        </p:txBody>
      </p:sp>
      <p:pic>
        <p:nvPicPr>
          <p:cNvPr id="2" name="Picture 3" descr="C:\Users\hp\Desktop\لافقريات\مختبر 12\diversityinlivingorganisms-ppt-29-638.jpg">
            <a:extLst>
              <a:ext uri="{FF2B5EF4-FFF2-40B4-BE49-F238E27FC236}">
                <a16:creationId xmlns:a16="http://schemas.microsoft.com/office/drawing/2014/main" id="{934953E0-1F51-9E6E-3032-2FC07AB71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84" y="2856664"/>
            <a:ext cx="9862201" cy="336110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90169"/>
      </p:ext>
    </p:extLst>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676400" y="304800"/>
            <a:ext cx="8884096" cy="3785652"/>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2400" b="1" dirty="0">
                <a:solidFill>
                  <a:schemeClr val="tx2">
                    <a:lumMod val="50000"/>
                  </a:schemeClr>
                </a:solidFill>
                <a:latin typeface="Times" charset="0"/>
                <a:cs typeface="Times" charset="0"/>
              </a:rPr>
              <a:t>Specialized Arthropod Segments: Reduction in Metamerism</a:t>
            </a:r>
          </a:p>
          <a:p>
            <a:pPr algn="l" rtl="0" eaLnBrk="0" fontAlgn="base" hangingPunct="0">
              <a:spcBef>
                <a:spcPct val="0"/>
              </a:spcBef>
              <a:spcAft>
                <a:spcPct val="0"/>
              </a:spcAft>
            </a:pPr>
            <a:endParaRPr lang="en-US" altLang="en-US" sz="2400" b="1" dirty="0">
              <a:latin typeface="Times" charset="0"/>
              <a:cs typeface="Times" charset="0"/>
            </a:endParaRPr>
          </a:p>
          <a:p>
            <a:pPr algn="l" rtl="0" eaLnBrk="0" fontAlgn="base" hangingPunct="0">
              <a:spcBef>
                <a:spcPct val="0"/>
              </a:spcBef>
              <a:spcAft>
                <a:spcPct val="0"/>
              </a:spcAft>
              <a:buFontTx/>
              <a:buChar char="•"/>
            </a:pPr>
            <a:r>
              <a:rPr lang="en-US" altLang="en-US" sz="2400" dirty="0">
                <a:latin typeface="Times" charset="0"/>
                <a:cs typeface="Times" charset="0"/>
              </a:rPr>
              <a:t> The evolution of the arthropods witnessed a reduction in metamerism</a:t>
            </a:r>
          </a:p>
          <a:p>
            <a:pPr algn="l" rtl="0" eaLnBrk="0" fontAlgn="base" hangingPunct="0">
              <a:spcBef>
                <a:spcPct val="0"/>
              </a:spcBef>
              <a:spcAft>
                <a:spcPct val="0"/>
              </a:spcAft>
              <a:buFontTx/>
              <a:buChar char="•"/>
            </a:pPr>
            <a:r>
              <a:rPr lang="en-US" altLang="en-US" sz="2400" dirty="0">
                <a:latin typeface="Times" charset="0"/>
                <a:cs typeface="Times" charset="0"/>
              </a:rPr>
              <a:t> The arthropods evolved modified groups of segments (e.g., segments became lost, some fused together . </a:t>
            </a:r>
          </a:p>
          <a:p>
            <a:pPr algn="l" rtl="0" eaLnBrk="0" fontAlgn="base" hangingPunct="0">
              <a:spcBef>
                <a:spcPct val="0"/>
              </a:spcBef>
              <a:spcAft>
                <a:spcPct val="0"/>
              </a:spcAft>
              <a:buFontTx/>
              <a:buChar char="•"/>
            </a:pPr>
            <a:r>
              <a:rPr lang="en-US" altLang="en-US" sz="2400" dirty="0">
                <a:latin typeface="Times" charset="0"/>
                <a:cs typeface="Times" charset="0"/>
              </a:rPr>
              <a:t>The fusion of groups of segments into functional groups is called </a:t>
            </a:r>
            <a:r>
              <a:rPr lang="en-US" altLang="en-US" sz="2400" b="1" dirty="0">
                <a:latin typeface="Times" charset="0"/>
                <a:cs typeface="Times" charset="0"/>
              </a:rPr>
              <a:t>tagmatization .</a:t>
            </a:r>
            <a:endParaRPr lang="en-US" altLang="en-US" sz="2400" dirty="0">
              <a:latin typeface="Times" charset="0"/>
              <a:cs typeface="Times" charset="0"/>
            </a:endParaRPr>
          </a:p>
          <a:p>
            <a:pPr algn="l" rtl="0" eaLnBrk="0" fontAlgn="base" hangingPunct="0">
              <a:spcBef>
                <a:spcPct val="0"/>
              </a:spcBef>
              <a:spcAft>
                <a:spcPct val="0"/>
              </a:spcAft>
              <a:buFontTx/>
              <a:buChar char="•"/>
            </a:pPr>
            <a:r>
              <a:rPr lang="en-US" altLang="en-US" sz="2400" dirty="0">
                <a:latin typeface="Times" charset="0"/>
                <a:cs typeface="Times" charset="0"/>
              </a:rPr>
              <a:t> In so doing, various appendages on segments became specialized for functions other than locomotion, e.g. prey capture, filter feeding, sensing various kinds of stimuli, gas exchange, copulation, etc.</a:t>
            </a:r>
            <a:endParaRPr lang="en-US" altLang="en-US" sz="2400" dirty="0">
              <a:latin typeface="Times" charset="0"/>
            </a:endParaRPr>
          </a:p>
        </p:txBody>
      </p:sp>
      <p:pic>
        <p:nvPicPr>
          <p:cNvPr id="15363" name="Picture 3" descr=" krill.jpg                                                      00018B69Macintosh HD                   ABA78158:"/>
          <p:cNvPicPr>
            <a:picLocks noChangeAspect="1" noChangeArrowheads="1"/>
          </p:cNvPicPr>
          <p:nvPr/>
        </p:nvPicPr>
        <p:blipFill>
          <a:blip r:embed="rId2" cstate="print"/>
          <a:srcRect/>
          <a:stretch>
            <a:fillRect/>
          </a:stretch>
        </p:blipFill>
        <p:spPr bwMode="auto">
          <a:xfrm>
            <a:off x="3489157" y="4188641"/>
            <a:ext cx="5069305" cy="2088232"/>
          </a:xfrm>
          <a:prstGeom prst="rect">
            <a:avLst/>
          </a:prstGeom>
          <a:noFill/>
        </p:spPr>
      </p:pic>
    </p:spTree>
    <p:extLst>
      <p:ext uri="{BB962C8B-B14F-4D97-AF65-F5344CB8AC3E}">
        <p14:creationId xmlns:p14="http://schemas.microsoft.com/office/powerpoint/2010/main" val="114792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45958" y="1479884"/>
            <a:ext cx="10042358" cy="4031873"/>
          </a:xfrm>
          <a:prstGeom prst="rect">
            <a:avLst/>
          </a:prstGeom>
          <a:noFill/>
          <a:ln w="9525">
            <a:noFill/>
            <a:miter lim="800000"/>
            <a:headEnd/>
            <a:tailEnd/>
          </a:ln>
          <a:effectLst/>
        </p:spPr>
        <p:txBody>
          <a:bodyPr wrap="square">
            <a:spAutoFit/>
          </a:bodyPr>
          <a:lstStyle/>
          <a:p>
            <a:pPr algn="ctr" rtl="0" eaLnBrk="0" fontAlgn="base" hangingPunct="0">
              <a:spcBef>
                <a:spcPct val="0"/>
              </a:spcBef>
              <a:spcAft>
                <a:spcPct val="0"/>
              </a:spcAft>
            </a:pPr>
            <a:r>
              <a:rPr lang="en-US" altLang="en-US" sz="4000" b="1" dirty="0">
                <a:solidFill>
                  <a:schemeClr val="tx2">
                    <a:lumMod val="50000"/>
                  </a:schemeClr>
                </a:solidFill>
                <a:latin typeface="Times" charset="0"/>
                <a:cs typeface="Times" charset="0"/>
              </a:rPr>
              <a:t>Arthropod Respiratory Advances</a:t>
            </a:r>
            <a:endParaRPr lang="en-US" altLang="en-US" sz="3200" b="1" dirty="0">
              <a:solidFill>
                <a:schemeClr val="tx2">
                  <a:lumMod val="50000"/>
                </a:schemeClr>
              </a:solidFill>
              <a:latin typeface="Times" charset="0"/>
              <a:cs typeface="Times" charset="0"/>
            </a:endParaRPr>
          </a:p>
          <a:p>
            <a:pPr algn="ctr" rtl="0" eaLnBrk="0" fontAlgn="base" hangingPunct="0">
              <a:spcBef>
                <a:spcPct val="0"/>
              </a:spcBef>
              <a:spcAft>
                <a:spcPct val="0"/>
              </a:spcAft>
            </a:pPr>
            <a:endParaRPr lang="en-US" altLang="en-US" sz="3200" dirty="0">
              <a:solidFill>
                <a:srgbClr val="FFFFFF"/>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002060"/>
                </a:solidFill>
                <a:latin typeface="Times" charset="0"/>
                <a:cs typeface="Times" charset="0"/>
              </a:rPr>
              <a:t> </a:t>
            </a:r>
            <a:r>
              <a:rPr lang="en-US" altLang="en-US" sz="3200" dirty="0">
                <a:solidFill>
                  <a:srgbClr val="002060"/>
                </a:solidFill>
                <a:latin typeface="Times" charset="0"/>
                <a:cs typeface="Times" charset="0"/>
              </a:rPr>
              <a:t>Special respiratory structures allow the arthropods to metabolize more efficiently and thus move rapidly.</a:t>
            </a:r>
          </a:p>
          <a:p>
            <a:pPr algn="l" rtl="0" eaLnBrk="0" fontAlgn="base" hangingPunct="0">
              <a:spcBef>
                <a:spcPct val="0"/>
              </a:spcBef>
              <a:spcAft>
                <a:spcPct val="0"/>
              </a:spcAft>
              <a:buFontTx/>
              <a:buChar char="•"/>
            </a:pPr>
            <a:r>
              <a:rPr lang="en-US" altLang="en-US" sz="3200" dirty="0">
                <a:solidFill>
                  <a:srgbClr val="002060"/>
                </a:solidFill>
                <a:latin typeface="Times" charset="0"/>
                <a:cs typeface="Times" charset="0"/>
              </a:rPr>
              <a:t> High metabolic rates require rapid oxygen delivery, and arthropods can accomplish this with respiratory organs that have a large surface area for collecting oxygen quickly.</a:t>
            </a:r>
          </a:p>
          <a:p>
            <a:pPr algn="l" rtl="0" eaLnBrk="0" fontAlgn="base" hangingPunct="0">
              <a:spcBef>
                <a:spcPct val="0"/>
              </a:spcBef>
              <a:spcAft>
                <a:spcPct val="0"/>
              </a:spcAft>
              <a:buFontTx/>
              <a:buChar char="•"/>
            </a:pPr>
            <a:endParaRPr lang="en-US" altLang="en-US" sz="2400" dirty="0">
              <a:solidFill>
                <a:srgbClr val="FFFFFF"/>
              </a:solidFill>
              <a:latin typeface="Times" charset="0"/>
            </a:endParaRPr>
          </a:p>
        </p:txBody>
      </p:sp>
    </p:spTree>
    <p:extLst>
      <p:ext uri="{BB962C8B-B14F-4D97-AF65-F5344CB8AC3E}">
        <p14:creationId xmlns:p14="http://schemas.microsoft.com/office/powerpoint/2010/main" val="294270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13348" y="368969"/>
            <a:ext cx="11117178" cy="2185214"/>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4000" b="1" dirty="0">
                <a:solidFill>
                  <a:schemeClr val="tx2">
                    <a:lumMod val="50000"/>
                  </a:schemeClr>
                </a:solidFill>
                <a:latin typeface="Times" charset="0"/>
                <a:cs typeface="Times" charset="0"/>
              </a:rPr>
              <a:t>Gills</a:t>
            </a:r>
            <a:endParaRPr lang="en-US" altLang="en-US" sz="2400" dirty="0">
              <a:solidFill>
                <a:schemeClr val="tx2">
                  <a:lumMod val="50000"/>
                </a:schemeClr>
              </a:solidFill>
              <a:latin typeface="Times" charset="0"/>
              <a:cs typeface="Times" charset="0"/>
            </a:endParaRPr>
          </a:p>
          <a:p>
            <a:pPr algn="l" rtl="0" eaLnBrk="0" fontAlgn="base" hangingPunct="0">
              <a:spcBef>
                <a:spcPct val="0"/>
              </a:spcBef>
              <a:spcAft>
                <a:spcPct val="0"/>
              </a:spcAft>
              <a:buFontTx/>
              <a:buChar char="•"/>
            </a:pPr>
            <a:endParaRPr lang="en-US" altLang="en-US" sz="2400" dirty="0">
              <a:solidFill>
                <a:srgbClr val="FFFFFF"/>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latin typeface="Times" charset="0"/>
                <a:cs typeface="Times" charset="0"/>
              </a:rPr>
              <a:t>Many aquatic arthropods (crabs and lobsters) have </a:t>
            </a:r>
            <a:r>
              <a:rPr lang="en-US" altLang="en-US" sz="2400" b="1" dirty="0">
                <a:latin typeface="Times" charset="0"/>
                <a:cs typeface="Times" charset="0"/>
              </a:rPr>
              <a:t>gills,</a:t>
            </a:r>
            <a:r>
              <a:rPr lang="en-US" altLang="en-US" sz="2400" dirty="0">
                <a:latin typeface="Times" charset="0"/>
                <a:cs typeface="Times" charset="0"/>
              </a:rPr>
              <a:t> which are typically modifications of appendages or outgrowths of the body wall - folds of tissue with a large surface area.</a:t>
            </a:r>
            <a:endParaRPr lang="en-US" altLang="en-US" sz="2400" dirty="0">
              <a:latin typeface="Times" charset="0"/>
            </a:endParaRPr>
          </a:p>
        </p:txBody>
      </p:sp>
      <p:pic>
        <p:nvPicPr>
          <p:cNvPr id="36867" name="Picture 3" descr=" gills.jpg                                                      00018B69Macintosh HD                   ABA78158:"/>
          <p:cNvPicPr>
            <a:picLocks noChangeAspect="1" noChangeArrowheads="1"/>
          </p:cNvPicPr>
          <p:nvPr/>
        </p:nvPicPr>
        <p:blipFill>
          <a:blip r:embed="rId2" cstate="print"/>
          <a:srcRect/>
          <a:stretch>
            <a:fillRect/>
          </a:stretch>
        </p:blipFill>
        <p:spPr bwMode="auto">
          <a:xfrm>
            <a:off x="3352800" y="2362200"/>
            <a:ext cx="5697538" cy="3938588"/>
          </a:xfrm>
          <a:prstGeom prst="rect">
            <a:avLst/>
          </a:prstGeom>
          <a:noFill/>
        </p:spPr>
      </p:pic>
    </p:spTree>
    <p:extLst>
      <p:ext uri="{BB962C8B-B14F-4D97-AF65-F5344CB8AC3E}">
        <p14:creationId xmlns:p14="http://schemas.microsoft.com/office/powerpoint/2010/main" val="186185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1579" y="222901"/>
            <a:ext cx="8964488" cy="1261884"/>
          </a:xfrm>
          <a:prstGeom prst="rect">
            <a:avLst/>
          </a:prstGeom>
          <a:noFill/>
          <a:ln w="9525">
            <a:noFill/>
            <a:miter lim="800000"/>
            <a:headEnd/>
            <a:tailEnd/>
          </a:ln>
          <a:effectLst/>
        </p:spPr>
        <p:txBody>
          <a:bodyPr wrap="square">
            <a:spAutoFit/>
          </a:bodyPr>
          <a:lstStyle/>
          <a:p>
            <a:r>
              <a:rPr lang="en-US" altLang="en-US" sz="4000" b="1" dirty="0">
                <a:solidFill>
                  <a:schemeClr val="tx2">
                    <a:lumMod val="50000"/>
                  </a:schemeClr>
                </a:solidFill>
                <a:latin typeface="Times" charset="0"/>
                <a:cs typeface="Times" charset="0"/>
              </a:rPr>
              <a:t>Tracheae  </a:t>
            </a:r>
            <a:r>
              <a:rPr lang="en-US" altLang="en-US" sz="4000" b="1" dirty="0">
                <a:solidFill>
                  <a:schemeClr val="accent1"/>
                </a:solidFill>
                <a:latin typeface="Times" charset="0"/>
                <a:cs typeface="Times" charset="0"/>
              </a:rPr>
              <a:t>                                               </a:t>
            </a:r>
            <a:r>
              <a:rPr lang="en-US" altLang="en-US" dirty="0">
                <a:latin typeface="Times" charset="0"/>
                <a:cs typeface="Times" charset="0"/>
              </a:rPr>
              <a:t> </a:t>
            </a:r>
          </a:p>
          <a:p>
            <a:r>
              <a:rPr lang="en-US" altLang="en-US" dirty="0">
                <a:latin typeface="Times" charset="0"/>
                <a:cs typeface="Times" charset="0"/>
              </a:rPr>
              <a:t> Gas exchange organs among terrestrial arthropods is usually internal invaginations of </a:t>
            </a:r>
            <a:r>
              <a:rPr lang="ar-IQ" altLang="en-US" dirty="0">
                <a:latin typeface="Times" charset="0"/>
                <a:cs typeface="Times" charset="0"/>
              </a:rPr>
              <a:t>   </a:t>
            </a:r>
            <a:endParaRPr lang="en-US" altLang="en-US" dirty="0">
              <a:latin typeface="Times" charset="0"/>
              <a:cs typeface="Times" charset="0"/>
            </a:endParaRPr>
          </a:p>
          <a:p>
            <a:r>
              <a:rPr lang="en-US" altLang="en-US" dirty="0">
                <a:latin typeface="Times" charset="0"/>
                <a:cs typeface="Times" charset="0"/>
              </a:rPr>
              <a:t>The integument.                                                                                                                               </a:t>
            </a:r>
            <a:endParaRPr lang="en-US" altLang="en-US" dirty="0">
              <a:latin typeface="Times" charset="0"/>
            </a:endParaRPr>
          </a:p>
        </p:txBody>
      </p:sp>
      <p:pic>
        <p:nvPicPr>
          <p:cNvPr id="37891" name="Picture 3" descr="trachea.jpg                                                    00018B69Macintosh HD                   ABA78158:"/>
          <p:cNvPicPr>
            <a:picLocks noChangeAspect="1" noChangeArrowheads="1"/>
          </p:cNvPicPr>
          <p:nvPr/>
        </p:nvPicPr>
        <p:blipFill>
          <a:blip r:embed="rId2" cstate="print"/>
          <a:srcRect/>
          <a:stretch>
            <a:fillRect/>
          </a:stretch>
        </p:blipFill>
        <p:spPr bwMode="auto">
          <a:xfrm>
            <a:off x="7388079" y="1205737"/>
            <a:ext cx="4355976" cy="2671172"/>
          </a:xfrm>
          <a:prstGeom prst="rect">
            <a:avLst/>
          </a:prstGeom>
          <a:noFill/>
        </p:spPr>
      </p:pic>
      <p:sp>
        <p:nvSpPr>
          <p:cNvPr id="37892" name="Text Box 4"/>
          <p:cNvSpPr txBox="1">
            <a:spLocks noChangeArrowheads="1"/>
          </p:cNvSpPr>
          <p:nvPr/>
        </p:nvSpPr>
        <p:spPr bwMode="auto">
          <a:xfrm>
            <a:off x="857107" y="1476809"/>
            <a:ext cx="6177355" cy="646331"/>
          </a:xfrm>
          <a:prstGeom prst="rect">
            <a:avLst/>
          </a:prstGeom>
          <a:noFill/>
          <a:ln w="9525">
            <a:noFill/>
            <a:miter lim="800000"/>
            <a:headEnd/>
            <a:tailEnd/>
          </a:ln>
          <a:effectLst/>
        </p:spPr>
        <p:txBody>
          <a:bodyPr wrap="square">
            <a:spAutoFit/>
          </a:bodyPr>
          <a:lstStyle/>
          <a:p>
            <a:pPr>
              <a:spcBef>
                <a:spcPct val="50000"/>
              </a:spcBef>
            </a:pPr>
            <a:r>
              <a:rPr lang="en-US" altLang="en-US" dirty="0">
                <a:solidFill>
                  <a:schemeClr val="bg1">
                    <a:lumMod val="50000"/>
                  </a:schemeClr>
                </a:solidFill>
                <a:latin typeface="Times" charset="0"/>
                <a:cs typeface="Times" charset="0"/>
              </a:rPr>
              <a:t> </a:t>
            </a:r>
            <a:r>
              <a:rPr lang="en-US" altLang="en-US" dirty="0">
                <a:latin typeface="Times" charset="0"/>
                <a:cs typeface="Times" charset="0"/>
              </a:rPr>
              <a:t>Insects have </a:t>
            </a:r>
            <a:r>
              <a:rPr lang="en-US" altLang="en-US" b="1" dirty="0">
                <a:latin typeface="Times" charset="0"/>
                <a:cs typeface="Times" charset="0"/>
              </a:rPr>
              <a:t>tracheae    </a:t>
            </a:r>
            <a:r>
              <a:rPr lang="en-US" altLang="en-US" dirty="0">
                <a:latin typeface="Times" charset="0"/>
                <a:cs typeface="Times" charset="0"/>
              </a:rPr>
              <a:t>branching         networks of hollow air conducting tubes such that air is sent to every cell in every tissue.                                                       </a:t>
            </a:r>
          </a:p>
        </p:txBody>
      </p:sp>
      <p:sp>
        <p:nvSpPr>
          <p:cNvPr id="3" name="مربع نص 2">
            <a:extLst>
              <a:ext uri="{FF2B5EF4-FFF2-40B4-BE49-F238E27FC236}">
                <a16:creationId xmlns:a16="http://schemas.microsoft.com/office/drawing/2014/main" id="{4EC54025-A916-F171-02BF-3B59B0BECECA}"/>
              </a:ext>
            </a:extLst>
          </p:cNvPr>
          <p:cNvSpPr txBox="1"/>
          <p:nvPr/>
        </p:nvSpPr>
        <p:spPr>
          <a:xfrm>
            <a:off x="601579" y="2266156"/>
            <a:ext cx="6384759" cy="1477328"/>
          </a:xfrm>
          <a:prstGeom prst="rect">
            <a:avLst/>
          </a:prstGeom>
          <a:noFill/>
        </p:spPr>
        <p:txBody>
          <a:bodyPr wrap="square">
            <a:spAutoFit/>
          </a:bodyPr>
          <a:lstStyle/>
          <a:p>
            <a:r>
              <a:rPr lang="en-US" altLang="en-US" b="1" dirty="0">
                <a:solidFill>
                  <a:schemeClr val="tx2">
                    <a:lumMod val="50000"/>
                  </a:schemeClr>
                </a:solidFill>
                <a:latin typeface="Times" charset="0"/>
                <a:cs typeface="Times" charset="0"/>
              </a:rPr>
              <a:t>Book Lungs                                                    </a:t>
            </a:r>
            <a:endParaRPr lang="en-US" altLang="en-US" dirty="0">
              <a:solidFill>
                <a:schemeClr val="tx2">
                  <a:lumMod val="50000"/>
                </a:schemeClr>
              </a:solidFill>
              <a:latin typeface="Times" charset="0"/>
              <a:cs typeface="Times" charset="0"/>
            </a:endParaRPr>
          </a:p>
          <a:p>
            <a:endParaRPr lang="en-US" altLang="en-US" dirty="0">
              <a:solidFill>
                <a:schemeClr val="tx2">
                  <a:lumMod val="50000"/>
                </a:schemeClr>
              </a:solidFill>
              <a:latin typeface="Times" charset="0"/>
              <a:cs typeface="Times" charset="0"/>
            </a:endParaRPr>
          </a:p>
          <a:p>
            <a:pPr algn="l"/>
            <a:r>
              <a:rPr lang="en-US" altLang="en-US" dirty="0">
                <a:latin typeface="Times" charset="0"/>
                <a:cs typeface="Times" charset="0"/>
              </a:rPr>
              <a:t> </a:t>
            </a:r>
            <a:r>
              <a:rPr lang="en-US" altLang="en-US" dirty="0">
                <a:solidFill>
                  <a:schemeClr val="accent4">
                    <a:lumMod val="10000"/>
                  </a:schemeClr>
                </a:solidFill>
                <a:latin typeface="Times" charset="0"/>
                <a:cs typeface="Times" charset="0"/>
              </a:rPr>
              <a:t>Spiders have </a:t>
            </a:r>
            <a:r>
              <a:rPr lang="en-US" altLang="en-US" b="1" dirty="0">
                <a:solidFill>
                  <a:schemeClr val="accent4">
                    <a:lumMod val="10000"/>
                  </a:schemeClr>
                </a:solidFill>
                <a:latin typeface="Times" charset="0"/>
                <a:cs typeface="Times" charset="0"/>
              </a:rPr>
              <a:t>book lungs, </a:t>
            </a:r>
            <a:r>
              <a:rPr lang="en-US" altLang="en-US" dirty="0">
                <a:solidFill>
                  <a:schemeClr val="accent4">
                    <a:lumMod val="10000"/>
                  </a:schemeClr>
                </a:solidFill>
                <a:latin typeface="Times" charset="0"/>
                <a:cs typeface="Times" charset="0"/>
              </a:rPr>
              <a:t>chambers with leaf-like plates for exchanging     gases; air flows over the plates and blood flows through them. </a:t>
            </a:r>
            <a:endParaRPr lang="en-US" altLang="en-US" dirty="0">
              <a:latin typeface="Times" charset="0"/>
              <a:cs typeface="Times" charset="0"/>
            </a:endParaRPr>
          </a:p>
        </p:txBody>
      </p:sp>
      <p:pic>
        <p:nvPicPr>
          <p:cNvPr id="4" name="Picture 6" descr="14-7">
            <a:extLst>
              <a:ext uri="{FF2B5EF4-FFF2-40B4-BE49-F238E27FC236}">
                <a16:creationId xmlns:a16="http://schemas.microsoft.com/office/drawing/2014/main" id="{FB07E4E8-5EE6-85E9-9A71-222B5B9265F2}"/>
              </a:ext>
            </a:extLst>
          </p:cNvPr>
          <p:cNvPicPr>
            <a:picLocks noChangeAspect="1" noChangeArrowheads="1"/>
          </p:cNvPicPr>
          <p:nvPr/>
        </p:nvPicPr>
        <p:blipFill>
          <a:blip r:embed="rId3" cstate="print"/>
          <a:srcRect/>
          <a:stretch>
            <a:fillRect/>
          </a:stretch>
        </p:blipFill>
        <p:spPr bwMode="auto">
          <a:xfrm>
            <a:off x="7684169" y="3876910"/>
            <a:ext cx="3858128" cy="2427638"/>
          </a:xfrm>
          <a:prstGeom prst="rect">
            <a:avLst/>
          </a:prstGeom>
          <a:noFill/>
        </p:spPr>
      </p:pic>
      <p:pic>
        <p:nvPicPr>
          <p:cNvPr id="5" name="Picture 3" descr="&#10;spider.jpg                                                     00018B69Macintosh HD                   ABA78158:">
            <a:extLst>
              <a:ext uri="{FF2B5EF4-FFF2-40B4-BE49-F238E27FC236}">
                <a16:creationId xmlns:a16="http://schemas.microsoft.com/office/drawing/2014/main" id="{EF933E7C-4D8F-6278-A5BC-10516B357A4A}"/>
              </a:ext>
            </a:extLst>
          </p:cNvPr>
          <p:cNvPicPr>
            <a:picLocks noChangeAspect="1" noChangeArrowheads="1"/>
          </p:cNvPicPr>
          <p:nvPr/>
        </p:nvPicPr>
        <p:blipFill>
          <a:blip r:embed="rId4" cstate="print"/>
          <a:srcRect/>
          <a:stretch>
            <a:fillRect/>
          </a:stretch>
        </p:blipFill>
        <p:spPr bwMode="auto">
          <a:xfrm>
            <a:off x="2251915" y="3650986"/>
            <a:ext cx="5432254" cy="2733771"/>
          </a:xfrm>
          <a:prstGeom prst="rect">
            <a:avLst/>
          </a:prstGeom>
          <a:noFill/>
        </p:spPr>
      </p:pic>
    </p:spTree>
    <p:extLst>
      <p:ext uri="{BB962C8B-B14F-4D97-AF65-F5344CB8AC3E}">
        <p14:creationId xmlns:p14="http://schemas.microsoft.com/office/powerpoint/2010/main" val="1107020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68896" y="280737"/>
            <a:ext cx="11101736" cy="31700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3200" b="1" dirty="0">
                <a:solidFill>
                  <a:schemeClr val="tx2">
                    <a:lumMod val="50000"/>
                  </a:schemeClr>
                </a:solidFill>
                <a:latin typeface="Times" charset="0"/>
                <a:cs typeface="Times" charset="0"/>
              </a:rPr>
              <a:t>Acute Senses</a:t>
            </a:r>
            <a:endParaRPr lang="en-US" altLang="en-US" sz="2400" b="1" dirty="0">
              <a:solidFill>
                <a:schemeClr val="tx2">
                  <a:lumMod val="50000"/>
                </a:schemeClr>
              </a:solidFill>
              <a:latin typeface="Times" charset="0"/>
              <a:cs typeface="Times" charset="0"/>
            </a:endParaRPr>
          </a:p>
          <a:p>
            <a:pPr algn="l" rtl="0" eaLnBrk="0" fontAlgn="base" hangingPunct="0">
              <a:spcBef>
                <a:spcPct val="0"/>
              </a:spcBef>
              <a:spcAft>
                <a:spcPct val="0"/>
              </a:spcAft>
            </a:pPr>
            <a:endParaRPr lang="en-US" altLang="en-US" sz="2400" b="1" dirty="0">
              <a:solidFill>
                <a:srgbClr val="FFFFFF"/>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solidFill>
                  <a:schemeClr val="accent4">
                    <a:lumMod val="10000"/>
                  </a:schemeClr>
                </a:solidFill>
                <a:latin typeface="Times" charset="0"/>
                <a:cs typeface="Times" charset="0"/>
              </a:rPr>
              <a:t>Arthropods have a well-developed nervous system that is of the same overall design as the annelids; anterior brain and a double, ventral hollow nerve cord.</a:t>
            </a: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The sensory receptors of arthropods are usually associated with modifications of the chitinous exoskeleton.</a:t>
            </a: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The head usually bears various kinds of sense organs (e.g</a:t>
            </a:r>
            <a:r>
              <a:rPr lang="en-US" altLang="en-US" sz="2400" b="1" dirty="0">
                <a:solidFill>
                  <a:schemeClr val="accent4">
                    <a:lumMod val="10000"/>
                  </a:schemeClr>
                </a:solidFill>
                <a:latin typeface="Times" charset="0"/>
                <a:cs typeface="Times" charset="0"/>
              </a:rPr>
              <a:t>. antennae</a:t>
            </a:r>
            <a:r>
              <a:rPr lang="en-US" altLang="en-US" sz="2400" dirty="0">
                <a:solidFill>
                  <a:schemeClr val="accent4">
                    <a:lumMod val="10000"/>
                  </a:schemeClr>
                </a:solidFill>
                <a:latin typeface="Times" charset="0"/>
                <a:cs typeface="Times" charset="0"/>
              </a:rPr>
              <a:t>) with extreme sensitivity.	</a:t>
            </a:r>
            <a:endParaRPr lang="en-US" altLang="en-US" sz="2400" dirty="0">
              <a:solidFill>
                <a:schemeClr val="accent4">
                  <a:lumMod val="10000"/>
                </a:schemeClr>
              </a:solidFill>
              <a:latin typeface="Times" charset="0"/>
            </a:endParaRPr>
          </a:p>
        </p:txBody>
      </p:sp>
      <p:pic>
        <p:nvPicPr>
          <p:cNvPr id="17411" name="Picture 3" descr="nervous.jpg                                                    00018B69Macintosh HD                   ABA78158:"/>
          <p:cNvPicPr>
            <a:picLocks noChangeAspect="1" noChangeArrowheads="1"/>
          </p:cNvPicPr>
          <p:nvPr/>
        </p:nvPicPr>
        <p:blipFill>
          <a:blip r:embed="rId2" cstate="print"/>
          <a:srcRect/>
          <a:stretch>
            <a:fillRect/>
          </a:stretch>
        </p:blipFill>
        <p:spPr bwMode="auto">
          <a:xfrm>
            <a:off x="2514600" y="3733800"/>
            <a:ext cx="7613848" cy="2578100"/>
          </a:xfrm>
          <a:prstGeom prst="rect">
            <a:avLst/>
          </a:prstGeom>
          <a:noFill/>
        </p:spPr>
      </p:pic>
    </p:spTree>
    <p:extLst>
      <p:ext uri="{BB962C8B-B14F-4D97-AF65-F5344CB8AC3E}">
        <p14:creationId xmlns:p14="http://schemas.microsoft.com/office/powerpoint/2010/main" val="57679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45431" y="279499"/>
            <a:ext cx="11077074" cy="2616101"/>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2000" b="1" dirty="0">
                <a:solidFill>
                  <a:schemeClr val="tx2">
                    <a:lumMod val="50000"/>
                  </a:schemeClr>
                </a:solidFill>
                <a:latin typeface="Times" charset="0"/>
                <a:cs typeface="Times" charset="0"/>
              </a:rPr>
              <a:t>Acute Senses cont.</a:t>
            </a:r>
          </a:p>
          <a:p>
            <a:pPr algn="l" rtl="0" eaLnBrk="0" fontAlgn="base" hangingPunct="0">
              <a:spcBef>
                <a:spcPct val="0"/>
              </a:spcBef>
              <a:spcAft>
                <a:spcPct val="0"/>
              </a:spcAft>
            </a:pPr>
            <a:endParaRPr lang="en-US" altLang="en-US" sz="2400" dirty="0">
              <a:solidFill>
                <a:srgbClr val="FFFFFF"/>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Many arthropods have </a:t>
            </a:r>
            <a:r>
              <a:rPr lang="en-US" altLang="en-US" sz="2400" b="1" dirty="0">
                <a:solidFill>
                  <a:schemeClr val="accent4">
                    <a:lumMod val="10000"/>
                  </a:schemeClr>
                </a:solidFill>
                <a:latin typeface="Times" charset="0"/>
                <a:cs typeface="Times" charset="0"/>
              </a:rPr>
              <a:t>compound eyes </a:t>
            </a:r>
            <a:r>
              <a:rPr lang="en-US" altLang="en-US" sz="2400" dirty="0">
                <a:solidFill>
                  <a:schemeClr val="accent4">
                    <a:lumMod val="10000"/>
                  </a:schemeClr>
                </a:solidFill>
                <a:latin typeface="Times" charset="0"/>
                <a:cs typeface="Times" charset="0"/>
              </a:rPr>
              <a:t>- eyes that are composed of many visual units called </a:t>
            </a:r>
            <a:r>
              <a:rPr lang="en-US" altLang="en-US" sz="2400" b="1" dirty="0">
                <a:solidFill>
                  <a:schemeClr val="accent4">
                    <a:lumMod val="10000"/>
                  </a:schemeClr>
                </a:solidFill>
                <a:latin typeface="Times" charset="0"/>
                <a:cs typeface="Times" charset="0"/>
              </a:rPr>
              <a:t>facets (ommatidia)</a:t>
            </a:r>
            <a:r>
              <a:rPr lang="en-US" altLang="en-US" sz="2400" dirty="0">
                <a:solidFill>
                  <a:schemeClr val="accent4">
                    <a:lumMod val="10000"/>
                  </a:schemeClr>
                </a:solidFill>
                <a:latin typeface="Times" charset="0"/>
                <a:cs typeface="Times" charset="0"/>
              </a:rPr>
              <a:t>; capable of color vision and detecting the slightest movements of prey or predators.</a:t>
            </a: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Some eyes are simple eyes with only a few photoreceptors; however, they can form crude images.</a:t>
            </a:r>
            <a:endParaRPr lang="en-US" altLang="en-US" sz="2400" dirty="0">
              <a:solidFill>
                <a:schemeClr val="accent4">
                  <a:lumMod val="10000"/>
                </a:schemeClr>
              </a:solidFill>
              <a:latin typeface="Times" charset="0"/>
            </a:endParaRPr>
          </a:p>
        </p:txBody>
      </p:sp>
      <p:pic>
        <p:nvPicPr>
          <p:cNvPr id="39939" name="Picture 3" descr="compound.jpg                                                   00018B69Macintosh HD                   ABA78158:"/>
          <p:cNvPicPr>
            <a:picLocks noChangeAspect="1" noChangeArrowheads="1"/>
          </p:cNvPicPr>
          <p:nvPr/>
        </p:nvPicPr>
        <p:blipFill>
          <a:blip r:embed="rId2" cstate="print"/>
          <a:srcRect/>
          <a:stretch>
            <a:fillRect/>
          </a:stretch>
        </p:blipFill>
        <p:spPr bwMode="auto">
          <a:xfrm>
            <a:off x="2895600" y="2895600"/>
            <a:ext cx="5487988" cy="3327400"/>
          </a:xfrm>
          <a:prstGeom prst="rect">
            <a:avLst/>
          </a:prstGeom>
          <a:noFill/>
        </p:spPr>
      </p:pic>
    </p:spTree>
    <p:extLst>
      <p:ext uri="{BB962C8B-B14F-4D97-AF65-F5344CB8AC3E}">
        <p14:creationId xmlns:p14="http://schemas.microsoft.com/office/powerpoint/2010/main" val="157922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33664" y="453010"/>
            <a:ext cx="8486672" cy="2000548"/>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2800" b="1" dirty="0">
                <a:solidFill>
                  <a:srgbClr val="002060"/>
                </a:solidFill>
                <a:latin typeface="Times" charset="0"/>
                <a:cs typeface="Times" charset="0"/>
              </a:rPr>
              <a:t>Internal Transport and Excretion</a:t>
            </a:r>
            <a:endParaRPr lang="en-US" altLang="en-US" sz="2400" b="1" dirty="0">
              <a:solidFill>
                <a:srgbClr val="002060"/>
              </a:solidFill>
              <a:latin typeface="Times" charset="0"/>
              <a:cs typeface="Times" charset="0"/>
            </a:endParaRPr>
          </a:p>
          <a:p>
            <a:pPr algn="l" rtl="0" eaLnBrk="0" fontAlgn="base" hangingPunct="0">
              <a:spcBef>
                <a:spcPct val="0"/>
              </a:spcBef>
              <a:spcAft>
                <a:spcPct val="0"/>
              </a:spcAft>
            </a:pPr>
            <a:endParaRPr lang="en-US" altLang="en-US" sz="2400" dirty="0">
              <a:solidFill>
                <a:srgbClr val="002060"/>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solidFill>
                  <a:schemeClr val="accent4">
                    <a:lumMod val="10000"/>
                  </a:schemeClr>
                </a:solidFill>
                <a:latin typeface="Times" charset="0"/>
                <a:cs typeface="Times" charset="0"/>
              </a:rPr>
              <a:t>Open circulatory system .      </a:t>
            </a: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Many crustaceans possess an excretory organ called the </a:t>
            </a:r>
            <a:r>
              <a:rPr lang="en-US" altLang="en-US" sz="2400" b="1" dirty="0">
                <a:solidFill>
                  <a:srgbClr val="C00000"/>
                </a:solidFill>
                <a:latin typeface="Times" charset="0"/>
                <a:cs typeface="Times" charset="0"/>
              </a:rPr>
              <a:t>green gland</a:t>
            </a:r>
            <a:r>
              <a:rPr lang="en-US" altLang="en-US" sz="2400" dirty="0">
                <a:solidFill>
                  <a:srgbClr val="C00000"/>
                </a:solidFill>
                <a:latin typeface="Times" charset="0"/>
                <a:cs typeface="Times" charset="0"/>
              </a:rPr>
              <a:t> </a:t>
            </a:r>
            <a:r>
              <a:rPr lang="en-US" altLang="en-US" sz="2400" dirty="0">
                <a:solidFill>
                  <a:schemeClr val="accent4">
                    <a:lumMod val="10000"/>
                  </a:schemeClr>
                </a:solidFill>
                <a:latin typeface="Times" charset="0"/>
                <a:cs typeface="Times" charset="0"/>
              </a:rPr>
              <a:t>(antennal gland),</a:t>
            </a:r>
            <a:r>
              <a:rPr lang="en-US" altLang="en-US" sz="2400" i="1" dirty="0">
                <a:solidFill>
                  <a:schemeClr val="accent4">
                    <a:lumMod val="10000"/>
                  </a:schemeClr>
                </a:solidFill>
                <a:latin typeface="Times" charset="0"/>
                <a:cs typeface="Times" charset="0"/>
              </a:rPr>
              <a:t> </a:t>
            </a:r>
            <a:r>
              <a:rPr lang="en-US" altLang="en-US" sz="2400" dirty="0">
                <a:solidFill>
                  <a:schemeClr val="accent4">
                    <a:lumMod val="10000"/>
                  </a:schemeClr>
                </a:solidFill>
                <a:latin typeface="Times" charset="0"/>
                <a:cs typeface="Times" charset="0"/>
              </a:rPr>
              <a:t>which filters fluid from the blood.</a:t>
            </a:r>
            <a:endParaRPr lang="en-US" altLang="en-US" sz="2400" dirty="0">
              <a:solidFill>
                <a:schemeClr val="accent4">
                  <a:lumMod val="10000"/>
                </a:schemeClr>
              </a:solidFill>
              <a:latin typeface="Times" charset="0"/>
            </a:endParaRPr>
          </a:p>
        </p:txBody>
      </p:sp>
      <p:pic>
        <p:nvPicPr>
          <p:cNvPr id="19460" name="Picture 4" descr="greengland.jpg                                                 00018B69Macintosh HD                   ABA78158:"/>
          <p:cNvPicPr>
            <a:picLocks noChangeAspect="1" noChangeArrowheads="1"/>
          </p:cNvPicPr>
          <p:nvPr/>
        </p:nvPicPr>
        <p:blipFill>
          <a:blip r:embed="rId2" cstate="print"/>
          <a:srcRect/>
          <a:stretch>
            <a:fillRect/>
          </a:stretch>
        </p:blipFill>
        <p:spPr bwMode="auto">
          <a:xfrm>
            <a:off x="9053261" y="717705"/>
            <a:ext cx="2505075" cy="5204048"/>
          </a:xfrm>
          <a:prstGeom prst="rect">
            <a:avLst/>
          </a:prstGeom>
          <a:noFill/>
        </p:spPr>
      </p:pic>
      <p:pic>
        <p:nvPicPr>
          <p:cNvPr id="19461" name="Picture 5" descr="grasshopper.jpg                                                00018B69Macintosh HD                   ABA78158:"/>
          <p:cNvPicPr>
            <a:picLocks noChangeAspect="1" noChangeArrowheads="1"/>
          </p:cNvPicPr>
          <p:nvPr/>
        </p:nvPicPr>
        <p:blipFill>
          <a:blip r:embed="rId3" cstate="print"/>
          <a:srcRect/>
          <a:stretch>
            <a:fillRect/>
          </a:stretch>
        </p:blipFill>
        <p:spPr bwMode="auto">
          <a:xfrm>
            <a:off x="1740568" y="2453558"/>
            <a:ext cx="6152148" cy="2855913"/>
          </a:xfrm>
          <a:prstGeom prst="rect">
            <a:avLst/>
          </a:prstGeom>
          <a:noFill/>
        </p:spPr>
      </p:pic>
      <p:sp>
        <p:nvSpPr>
          <p:cNvPr id="19462" name="Text Box 6"/>
          <p:cNvSpPr txBox="1">
            <a:spLocks noChangeArrowheads="1"/>
          </p:cNvSpPr>
          <p:nvPr/>
        </p:nvSpPr>
        <p:spPr bwMode="auto">
          <a:xfrm>
            <a:off x="697831" y="5390148"/>
            <a:ext cx="7443936" cy="830997"/>
          </a:xfrm>
          <a:prstGeom prst="rect">
            <a:avLst/>
          </a:prstGeom>
          <a:noFill/>
          <a:ln w="9525">
            <a:noFill/>
            <a:miter lim="800000"/>
            <a:headEnd/>
            <a:tailEnd/>
          </a:ln>
          <a:effectLst/>
        </p:spPr>
        <p:txBody>
          <a:bodyPr wrap="square">
            <a:spAutoFit/>
          </a:bodyPr>
          <a:lstStyle/>
          <a:p>
            <a:pPr algn="l" rtl="0" eaLnBrk="0" fontAlgn="base" hangingPunct="0">
              <a:spcBef>
                <a:spcPct val="50000"/>
              </a:spcBef>
              <a:spcAft>
                <a:spcPct val="0"/>
              </a:spcAft>
              <a:buFontTx/>
              <a:buChar char="•"/>
            </a:pPr>
            <a:r>
              <a:rPr lang="en-US" altLang="en-US" sz="2400" dirty="0">
                <a:solidFill>
                  <a:srgbClr val="FFFFFF"/>
                </a:solidFill>
                <a:latin typeface="Times" charset="0"/>
                <a:cs typeface="Times" charset="0"/>
              </a:rPr>
              <a:t> </a:t>
            </a:r>
            <a:r>
              <a:rPr lang="en-US" altLang="en-US" sz="2400" dirty="0">
                <a:solidFill>
                  <a:schemeClr val="accent4">
                    <a:lumMod val="10000"/>
                  </a:schemeClr>
                </a:solidFill>
                <a:latin typeface="Times" charset="0"/>
                <a:cs typeface="Times" charset="0"/>
              </a:rPr>
              <a:t>Most insects and spiders have an excretory system called </a:t>
            </a:r>
            <a:r>
              <a:rPr lang="en-US" altLang="en-US" sz="2400" b="1" dirty="0">
                <a:solidFill>
                  <a:srgbClr val="C00000"/>
                </a:solidFill>
                <a:latin typeface="Times" charset="0"/>
                <a:cs typeface="Times" charset="0"/>
              </a:rPr>
              <a:t>Malpighian tubules.</a:t>
            </a:r>
            <a:endParaRPr lang="en-US" altLang="en-US" sz="2400" dirty="0">
              <a:solidFill>
                <a:srgbClr val="C00000"/>
              </a:solidFill>
              <a:latin typeface="Times" charset="0"/>
            </a:endParaRPr>
          </a:p>
        </p:txBody>
      </p:sp>
    </p:spTree>
    <p:extLst>
      <p:ext uri="{BB962C8B-B14F-4D97-AF65-F5344CB8AC3E}">
        <p14:creationId xmlns:p14="http://schemas.microsoft.com/office/powerpoint/2010/main" val="208913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69494" y="379035"/>
            <a:ext cx="9144000" cy="533400"/>
          </a:xfrm>
        </p:spPr>
        <p:txBody>
          <a:bodyPr/>
          <a:lstStyle/>
          <a:p>
            <a:r>
              <a:rPr lang="en-US" sz="2800" b="1" dirty="0">
                <a:solidFill>
                  <a:srgbClr val="002060"/>
                </a:solidFill>
              </a:rPr>
              <a:t>How do Arthropods support themselves and move?</a:t>
            </a:r>
          </a:p>
        </p:txBody>
      </p:sp>
      <p:sp>
        <p:nvSpPr>
          <p:cNvPr id="29704" name="Text Box 8"/>
          <p:cNvSpPr txBox="1">
            <a:spLocks noChangeArrowheads="1"/>
          </p:cNvSpPr>
          <p:nvPr/>
        </p:nvSpPr>
        <p:spPr bwMode="auto">
          <a:xfrm>
            <a:off x="569494" y="950575"/>
            <a:ext cx="10676022" cy="1569660"/>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sz="2400" dirty="0">
                <a:solidFill>
                  <a:schemeClr val="accent4">
                    <a:lumMod val="10000"/>
                  </a:schemeClr>
                </a:solidFill>
              </a:rPr>
              <a:t>Each segment bound by four plates - dorsal </a:t>
            </a:r>
            <a:r>
              <a:rPr lang="en-US" sz="2400" dirty="0">
                <a:solidFill>
                  <a:srgbClr val="FF0000"/>
                </a:solidFill>
              </a:rPr>
              <a:t>tergite</a:t>
            </a:r>
            <a:r>
              <a:rPr lang="en-US" sz="2400" dirty="0"/>
              <a:t>, ventral </a:t>
            </a:r>
            <a:r>
              <a:rPr lang="en-US" sz="2400" dirty="0">
                <a:solidFill>
                  <a:srgbClr val="FF0000"/>
                </a:solidFill>
              </a:rPr>
              <a:t>sternite</a:t>
            </a:r>
            <a:r>
              <a:rPr lang="en-US" sz="2400" dirty="0"/>
              <a:t>, </a:t>
            </a:r>
            <a:r>
              <a:rPr lang="en-US" sz="2400" dirty="0">
                <a:solidFill>
                  <a:schemeClr val="accent4">
                    <a:lumMod val="10000"/>
                  </a:schemeClr>
                </a:solidFill>
              </a:rPr>
              <a:t>and two lateral</a:t>
            </a:r>
            <a:r>
              <a:rPr lang="en-US" sz="2400" dirty="0"/>
              <a:t> </a:t>
            </a:r>
            <a:r>
              <a:rPr lang="en-US" sz="2400" dirty="0">
                <a:solidFill>
                  <a:srgbClr val="FF0000"/>
                </a:solidFill>
              </a:rPr>
              <a:t>pleurites</a:t>
            </a:r>
            <a:r>
              <a:rPr lang="en-US" sz="2400" dirty="0"/>
              <a:t>.</a:t>
            </a:r>
          </a:p>
          <a:p>
            <a:pPr algn="l" rtl="0" eaLnBrk="0" fontAlgn="base" hangingPunct="0">
              <a:spcBef>
                <a:spcPct val="0"/>
              </a:spcBef>
              <a:spcAft>
                <a:spcPct val="0"/>
              </a:spcAft>
            </a:pPr>
            <a:r>
              <a:rPr lang="en-US" sz="2400" dirty="0">
                <a:solidFill>
                  <a:srgbClr val="000000"/>
                </a:solidFill>
              </a:rPr>
              <a:t>Muscle bands attach to apodemes.</a:t>
            </a:r>
          </a:p>
          <a:p>
            <a:pPr algn="l" rtl="0" eaLnBrk="0" fontAlgn="base" hangingPunct="0">
              <a:spcBef>
                <a:spcPct val="0"/>
              </a:spcBef>
              <a:spcAft>
                <a:spcPct val="0"/>
              </a:spcAft>
            </a:pPr>
            <a:r>
              <a:rPr lang="en-US" sz="2400" dirty="0">
                <a:solidFill>
                  <a:srgbClr val="000000"/>
                </a:solidFill>
              </a:rPr>
              <a:t>Appendages segmented with </a:t>
            </a:r>
            <a:r>
              <a:rPr lang="en-US" sz="2400" dirty="0">
                <a:solidFill>
                  <a:srgbClr val="C00000"/>
                </a:solidFill>
              </a:rPr>
              <a:t>extrinsic</a:t>
            </a:r>
            <a:r>
              <a:rPr lang="en-US" sz="2400" dirty="0">
                <a:solidFill>
                  <a:schemeClr val="accent4">
                    <a:lumMod val="10000"/>
                  </a:schemeClr>
                </a:solidFill>
              </a:rPr>
              <a:t> or </a:t>
            </a:r>
            <a:r>
              <a:rPr lang="en-US" sz="2400" dirty="0">
                <a:solidFill>
                  <a:srgbClr val="C00000"/>
                </a:solidFill>
              </a:rPr>
              <a:t>intrinsic</a:t>
            </a:r>
            <a:r>
              <a:rPr lang="en-US" sz="2400" dirty="0">
                <a:solidFill>
                  <a:srgbClr val="000000"/>
                </a:solidFill>
              </a:rPr>
              <a:t> </a:t>
            </a:r>
            <a:r>
              <a:rPr lang="en-US" sz="2400" dirty="0">
                <a:solidFill>
                  <a:schemeClr val="accent4">
                    <a:lumMod val="10000"/>
                  </a:schemeClr>
                </a:solidFill>
              </a:rPr>
              <a:t>muscles.</a:t>
            </a:r>
          </a:p>
        </p:txBody>
      </p:sp>
      <p:grpSp>
        <p:nvGrpSpPr>
          <p:cNvPr id="3" name="Group 9">
            <a:extLst>
              <a:ext uri="{FF2B5EF4-FFF2-40B4-BE49-F238E27FC236}">
                <a16:creationId xmlns:a16="http://schemas.microsoft.com/office/drawing/2014/main" id="{2162C2D4-3243-77A5-CEF3-51FEBC947DF3}"/>
              </a:ext>
            </a:extLst>
          </p:cNvPr>
          <p:cNvGrpSpPr>
            <a:grpSpLocks/>
          </p:cNvGrpSpPr>
          <p:nvPr/>
        </p:nvGrpSpPr>
        <p:grpSpPr bwMode="auto">
          <a:xfrm>
            <a:off x="2567608" y="2558375"/>
            <a:ext cx="6413500" cy="3549116"/>
            <a:chOff x="1488" y="2160"/>
            <a:chExt cx="4040" cy="2088"/>
          </a:xfrm>
        </p:grpSpPr>
        <p:pic>
          <p:nvPicPr>
            <p:cNvPr id="4" name="Picture 10">
              <a:extLst>
                <a:ext uri="{FF2B5EF4-FFF2-40B4-BE49-F238E27FC236}">
                  <a16:creationId xmlns:a16="http://schemas.microsoft.com/office/drawing/2014/main" id="{F87AE246-2D42-0099-7B8F-6367BF0FDA01}"/>
                </a:ext>
              </a:extLst>
            </p:cNvPr>
            <p:cNvPicPr>
              <a:picLocks noChangeAspect="1" noChangeArrowheads="1"/>
            </p:cNvPicPr>
            <p:nvPr/>
          </p:nvPicPr>
          <p:blipFill>
            <a:blip r:embed="rId2" cstate="print"/>
            <a:srcRect/>
            <a:stretch>
              <a:fillRect/>
            </a:stretch>
          </p:blipFill>
          <p:spPr bwMode="auto">
            <a:xfrm>
              <a:off x="1584" y="2160"/>
              <a:ext cx="3944" cy="2088"/>
            </a:xfrm>
            <a:prstGeom prst="rect">
              <a:avLst/>
            </a:prstGeom>
            <a:noFill/>
            <a:ln w="9525">
              <a:noFill/>
              <a:miter lim="800000"/>
              <a:headEnd/>
              <a:tailEnd/>
            </a:ln>
            <a:effectLst/>
          </p:spPr>
        </p:pic>
        <p:sp>
          <p:nvSpPr>
            <p:cNvPr id="5" name="Rectangle 11">
              <a:extLst>
                <a:ext uri="{FF2B5EF4-FFF2-40B4-BE49-F238E27FC236}">
                  <a16:creationId xmlns:a16="http://schemas.microsoft.com/office/drawing/2014/main" id="{5277D754-72EB-B5A3-AF27-D43C0DC38BB0}"/>
                </a:ext>
              </a:extLst>
            </p:cNvPr>
            <p:cNvSpPr>
              <a:spLocks noChangeArrowheads="1"/>
            </p:cNvSpPr>
            <p:nvPr/>
          </p:nvSpPr>
          <p:spPr bwMode="auto">
            <a:xfrm>
              <a:off x="1488" y="2160"/>
              <a:ext cx="1008" cy="590"/>
            </a:xfrm>
            <a:prstGeom prst="rect">
              <a:avLst/>
            </a:prstGeom>
            <a:solidFill>
              <a:schemeClr val="bg1"/>
            </a:solidFill>
            <a:ln w="9525">
              <a:noFill/>
              <a:miter lim="800000"/>
              <a:headEnd/>
              <a:tailEnd/>
            </a:ln>
            <a:effectLst/>
          </p:spPr>
          <p:txBody>
            <a:bodyPr wrap="none" anchor="ctr"/>
            <a:lstStyle/>
            <a:p>
              <a:pPr algn="l" rtl="0" eaLnBrk="0" fontAlgn="base" hangingPunct="0">
                <a:spcBef>
                  <a:spcPct val="0"/>
                </a:spcBef>
                <a:spcAft>
                  <a:spcPct val="0"/>
                </a:spcAft>
              </a:pPr>
              <a:endParaRPr lang="ar-IQ" sz="2400">
                <a:solidFill>
                  <a:srgbClr val="000000"/>
                </a:solidFill>
              </a:endParaRPr>
            </a:p>
          </p:txBody>
        </p:sp>
      </p:grpSp>
    </p:spTree>
    <p:extLst>
      <p:ext uri="{BB962C8B-B14F-4D97-AF65-F5344CB8AC3E}">
        <p14:creationId xmlns:p14="http://schemas.microsoft.com/office/powerpoint/2010/main" val="3646683989"/>
      </p:ext>
    </p:extLst>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9284" y="368968"/>
            <a:ext cx="9144000" cy="533400"/>
          </a:xfrm>
        </p:spPr>
        <p:txBody>
          <a:bodyPr/>
          <a:lstStyle/>
          <a:p>
            <a:r>
              <a:rPr lang="en-US" sz="2800" b="1" dirty="0">
                <a:solidFill>
                  <a:srgbClr val="002060"/>
                </a:solidFill>
              </a:rPr>
              <a:t>How do Arthropods support themselves and move?</a:t>
            </a:r>
          </a:p>
        </p:txBody>
      </p:sp>
      <p:grpSp>
        <p:nvGrpSpPr>
          <p:cNvPr id="2" name="Group 10"/>
          <p:cNvGrpSpPr>
            <a:grpSpLocks/>
          </p:cNvGrpSpPr>
          <p:nvPr/>
        </p:nvGrpSpPr>
        <p:grpSpPr bwMode="auto">
          <a:xfrm>
            <a:off x="4411579" y="902368"/>
            <a:ext cx="7291137" cy="5490411"/>
            <a:chOff x="1520" y="528"/>
            <a:chExt cx="4144" cy="3648"/>
          </a:xfrm>
        </p:grpSpPr>
        <p:pic>
          <p:nvPicPr>
            <p:cNvPr id="30727" name="Picture 7"/>
            <p:cNvPicPr>
              <a:picLocks noChangeAspect="1" noChangeArrowheads="1"/>
            </p:cNvPicPr>
            <p:nvPr/>
          </p:nvPicPr>
          <p:blipFill>
            <a:blip r:embed="rId2" cstate="print"/>
            <a:srcRect/>
            <a:stretch>
              <a:fillRect/>
            </a:stretch>
          </p:blipFill>
          <p:spPr bwMode="auto">
            <a:xfrm>
              <a:off x="1520" y="528"/>
              <a:ext cx="4144" cy="3648"/>
            </a:xfrm>
            <a:prstGeom prst="rect">
              <a:avLst/>
            </a:prstGeom>
            <a:noFill/>
            <a:ln w="9525">
              <a:noFill/>
              <a:miter lim="800000"/>
              <a:headEnd/>
              <a:tailEnd/>
            </a:ln>
            <a:effectLst/>
          </p:spPr>
        </p:pic>
        <p:sp>
          <p:nvSpPr>
            <p:cNvPr id="30728" name="Rectangle 8"/>
            <p:cNvSpPr>
              <a:spLocks noChangeArrowheads="1"/>
            </p:cNvSpPr>
            <p:nvPr/>
          </p:nvSpPr>
          <p:spPr bwMode="auto">
            <a:xfrm>
              <a:off x="1584" y="3600"/>
              <a:ext cx="1968" cy="528"/>
            </a:xfrm>
            <a:prstGeom prst="rect">
              <a:avLst/>
            </a:prstGeom>
            <a:solidFill>
              <a:schemeClr val="bg1"/>
            </a:solidFill>
            <a:ln w="9525">
              <a:noFill/>
              <a:miter lim="800000"/>
              <a:headEnd/>
              <a:tailEnd/>
            </a:ln>
            <a:effectLst/>
          </p:spPr>
          <p:txBody>
            <a:bodyPr wrap="none" anchor="ctr"/>
            <a:lstStyle/>
            <a:p>
              <a:pPr algn="l" rtl="0" eaLnBrk="0" fontAlgn="base" hangingPunct="0">
                <a:spcBef>
                  <a:spcPct val="0"/>
                </a:spcBef>
                <a:spcAft>
                  <a:spcPct val="0"/>
                </a:spcAft>
              </a:pPr>
              <a:endParaRPr lang="ar-IQ" sz="2400">
                <a:solidFill>
                  <a:srgbClr val="000000"/>
                </a:solidFill>
              </a:endParaRPr>
            </a:p>
          </p:txBody>
        </p:sp>
      </p:grpSp>
      <p:sp>
        <p:nvSpPr>
          <p:cNvPr id="30729" name="Text Box 9"/>
          <p:cNvSpPr txBox="1">
            <a:spLocks noChangeArrowheads="1"/>
          </p:cNvSpPr>
          <p:nvPr/>
        </p:nvSpPr>
        <p:spPr bwMode="auto">
          <a:xfrm>
            <a:off x="641352" y="4562952"/>
            <a:ext cx="3368675" cy="1569660"/>
          </a:xfrm>
          <a:prstGeom prst="rect">
            <a:avLst/>
          </a:prstGeom>
          <a:noFill/>
          <a:ln w="9525">
            <a:noFill/>
            <a:miter lim="800000"/>
            <a:headEnd/>
            <a:tailEnd/>
          </a:ln>
          <a:effectLst/>
        </p:spPr>
        <p:txBody>
          <a:bodyPr wrap="square">
            <a:spAutoFit/>
          </a:bodyPr>
          <a:lstStyle/>
          <a:p>
            <a:pPr marL="347663" indent="-347663" eaLnBrk="0" fontAlgn="base" hangingPunct="0">
              <a:spcBef>
                <a:spcPct val="0"/>
              </a:spcBef>
              <a:spcAft>
                <a:spcPct val="0"/>
              </a:spcAft>
            </a:pPr>
            <a:r>
              <a:rPr lang="en-US" sz="2400" dirty="0">
                <a:solidFill>
                  <a:srgbClr val="C00000"/>
                </a:solidFill>
              </a:rPr>
              <a:t>Appendages:</a:t>
            </a:r>
          </a:p>
          <a:p>
            <a:pPr marL="347663" indent="-347663" eaLnBrk="0" fontAlgn="base" hangingPunct="0">
              <a:spcBef>
                <a:spcPct val="0"/>
              </a:spcBef>
              <a:spcAft>
                <a:spcPct val="0"/>
              </a:spcAft>
            </a:pPr>
            <a:r>
              <a:rPr lang="en-US" sz="2400" dirty="0">
                <a:solidFill>
                  <a:srgbClr val="C00000"/>
                </a:solidFill>
              </a:rPr>
              <a:t>Uniramous or biramous.</a:t>
            </a:r>
          </a:p>
          <a:p>
            <a:pPr marL="347663" indent="-347663" eaLnBrk="0" fontAlgn="base" hangingPunct="0">
              <a:spcBef>
                <a:spcPct val="0"/>
              </a:spcBef>
              <a:spcAft>
                <a:spcPct val="0"/>
              </a:spcAft>
            </a:pPr>
            <a:r>
              <a:rPr lang="en-US" sz="2400" dirty="0">
                <a:solidFill>
                  <a:srgbClr val="C00000"/>
                </a:solidFill>
              </a:rPr>
              <a:t>Parts are specialized for different tasks.</a:t>
            </a:r>
          </a:p>
        </p:txBody>
      </p:sp>
    </p:spTree>
    <p:extLst>
      <p:ext uri="{BB962C8B-B14F-4D97-AF65-F5344CB8AC3E}">
        <p14:creationId xmlns:p14="http://schemas.microsoft.com/office/powerpoint/2010/main" val="900264676"/>
      </p:ext>
    </p:extLst>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151021" y="1166842"/>
            <a:ext cx="8610600" cy="4524315"/>
          </a:xfrm>
          <a:prstGeom prst="rect">
            <a:avLst/>
          </a:prstGeom>
          <a:noFill/>
          <a:ln w="9525">
            <a:noFill/>
            <a:miter lim="800000"/>
            <a:headEnd/>
            <a:tailEnd/>
          </a:ln>
          <a:effectLst/>
        </p:spPr>
        <p:txBody>
          <a:bodyPr>
            <a:spAutoFit/>
          </a:bodyPr>
          <a:lstStyle/>
          <a:p>
            <a:pPr algn="ctr" rtl="0" eaLnBrk="0" fontAlgn="base" hangingPunct="0">
              <a:spcBef>
                <a:spcPct val="0"/>
              </a:spcBef>
              <a:spcAft>
                <a:spcPct val="0"/>
              </a:spcAft>
            </a:pPr>
            <a:r>
              <a:rPr lang="en-US" altLang="en-US" sz="4000" b="1" dirty="0">
                <a:solidFill>
                  <a:srgbClr val="002060"/>
                </a:solidFill>
                <a:latin typeface="Times" charset="0"/>
                <a:cs typeface="Times" charset="0"/>
              </a:rPr>
              <a:t>Arthropod Taxonomy: Overview</a:t>
            </a:r>
            <a:endParaRPr lang="en-US" altLang="en-US" sz="2400" dirty="0">
              <a:solidFill>
                <a:srgbClr val="002060"/>
              </a:solidFill>
              <a:latin typeface="Times" charset="0"/>
              <a:cs typeface="Times" charset="0"/>
            </a:endParaRPr>
          </a:p>
          <a:p>
            <a:pPr algn="l" rtl="0" eaLnBrk="0" fontAlgn="base" hangingPunct="0">
              <a:spcBef>
                <a:spcPct val="0"/>
              </a:spcBef>
              <a:spcAft>
                <a:spcPct val="0"/>
              </a:spcAft>
            </a:pPr>
            <a:endParaRPr lang="en-US" altLang="en-US" sz="2400" dirty="0">
              <a:solidFill>
                <a:srgbClr val="FFFFFF"/>
              </a:solidFill>
              <a:latin typeface="Times" charset="0"/>
              <a:cs typeface="Times" charset="0"/>
            </a:endParaRPr>
          </a:p>
          <a:p>
            <a:pPr algn="l" rtl="0" eaLnBrk="0" fontAlgn="base" hangingPunct="0">
              <a:spcBef>
                <a:spcPct val="0"/>
              </a:spcBef>
              <a:spcAft>
                <a:spcPct val="0"/>
              </a:spcAft>
            </a:pPr>
            <a:r>
              <a:rPr lang="en-US" altLang="en-US" sz="2800" dirty="0">
                <a:latin typeface="Times" charset="0"/>
                <a:cs typeface="Times" charset="0"/>
              </a:rPr>
              <a:t>The arthropods evolved along four main lines, which most zoologists recognize as 4 distinct subphyla:</a:t>
            </a:r>
          </a:p>
          <a:p>
            <a:pPr algn="l" rtl="0" eaLnBrk="0" fontAlgn="base" hangingPunct="0">
              <a:spcBef>
                <a:spcPct val="0"/>
              </a:spcBef>
              <a:spcAft>
                <a:spcPct val="0"/>
              </a:spcAft>
            </a:pPr>
            <a:endParaRPr lang="en-US" altLang="en-US" sz="2800" dirty="0">
              <a:latin typeface="Times" charset="0"/>
              <a:cs typeface="Times" charset="0"/>
            </a:endParaRPr>
          </a:p>
          <a:p>
            <a:pPr algn="l" rtl="0" eaLnBrk="0" fontAlgn="base" hangingPunct="0">
              <a:spcBef>
                <a:spcPct val="0"/>
              </a:spcBef>
              <a:spcAft>
                <a:spcPct val="0"/>
              </a:spcAft>
            </a:pPr>
            <a:r>
              <a:rPr lang="en-US" altLang="en-US" sz="2800" dirty="0">
                <a:solidFill>
                  <a:srgbClr val="002060"/>
                </a:solidFill>
                <a:latin typeface="Times" charset="0"/>
                <a:cs typeface="Times" charset="0"/>
              </a:rPr>
              <a:t>1. Trilobita - extinct trilobites.</a:t>
            </a:r>
          </a:p>
          <a:p>
            <a:pPr algn="l" rtl="0" eaLnBrk="0" fontAlgn="base" hangingPunct="0">
              <a:spcBef>
                <a:spcPct val="0"/>
              </a:spcBef>
              <a:spcAft>
                <a:spcPct val="0"/>
              </a:spcAft>
            </a:pPr>
            <a:r>
              <a:rPr lang="en-US" altLang="en-US" sz="2800" dirty="0">
                <a:solidFill>
                  <a:srgbClr val="002060"/>
                </a:solidFill>
                <a:latin typeface="Times" charset="0"/>
                <a:cs typeface="Times" charset="0"/>
              </a:rPr>
              <a:t>2. Chelicerata - horseshoe crabs, spiders, ticks, mites, and some extinct groups.</a:t>
            </a:r>
          </a:p>
          <a:p>
            <a:pPr algn="l" rtl="0" eaLnBrk="0" fontAlgn="base" hangingPunct="0">
              <a:spcBef>
                <a:spcPct val="0"/>
              </a:spcBef>
              <a:spcAft>
                <a:spcPct val="0"/>
              </a:spcAft>
            </a:pPr>
            <a:r>
              <a:rPr lang="en-US" altLang="en-US" sz="2800" dirty="0">
                <a:solidFill>
                  <a:srgbClr val="002060"/>
                </a:solidFill>
                <a:latin typeface="Times" charset="0"/>
                <a:cs typeface="Times" charset="0"/>
              </a:rPr>
              <a:t>3. Crustacea - crabs, lobsters, shrimps, barnacles.</a:t>
            </a:r>
          </a:p>
          <a:p>
            <a:pPr algn="l" rtl="0" eaLnBrk="0" fontAlgn="base" hangingPunct="0">
              <a:spcBef>
                <a:spcPct val="0"/>
              </a:spcBef>
              <a:spcAft>
                <a:spcPct val="0"/>
              </a:spcAft>
            </a:pPr>
            <a:r>
              <a:rPr lang="en-US" altLang="en-US" sz="2800" dirty="0">
                <a:solidFill>
                  <a:srgbClr val="002060"/>
                </a:solidFill>
                <a:latin typeface="Times" charset="0"/>
                <a:cs typeface="Times" charset="0"/>
              </a:rPr>
              <a:t>4. Uniramia - insects, centipedes, millipedes.</a:t>
            </a:r>
          </a:p>
        </p:txBody>
      </p:sp>
    </p:spTree>
    <p:extLst>
      <p:ext uri="{BB962C8B-B14F-4D97-AF65-F5344CB8AC3E}">
        <p14:creationId xmlns:p14="http://schemas.microsoft.com/office/powerpoint/2010/main" val="367578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b="1" dirty="0"/>
              <a:t>Phylum Arthropoda </a:t>
            </a:r>
            <a:br>
              <a:rPr lang="en-US" sz="4000" b="1" dirty="0"/>
            </a:br>
            <a:r>
              <a:rPr lang="en-US" sz="4000" b="1" dirty="0"/>
              <a:t>“jointed feet”</a:t>
            </a:r>
          </a:p>
        </p:txBody>
      </p:sp>
      <p:sp>
        <p:nvSpPr>
          <p:cNvPr id="6147" name="Rectangle 3"/>
          <p:cNvSpPr>
            <a:spLocks noGrp="1" noChangeArrowheads="1"/>
          </p:cNvSpPr>
          <p:nvPr>
            <p:ph type="body" idx="1"/>
          </p:nvPr>
        </p:nvSpPr>
        <p:spPr/>
        <p:txBody>
          <a:bodyPr/>
          <a:lstStyle/>
          <a:p>
            <a:pPr>
              <a:lnSpc>
                <a:spcPct val="80000"/>
              </a:lnSpc>
            </a:pPr>
            <a:r>
              <a:rPr lang="en-US" sz="3600" b="1"/>
              <a:t>Characteristics:</a:t>
            </a:r>
          </a:p>
          <a:p>
            <a:pPr lvl="1">
              <a:lnSpc>
                <a:spcPct val="80000"/>
              </a:lnSpc>
            </a:pPr>
            <a:r>
              <a:rPr lang="en-US" sz="3200" b="1"/>
              <a:t>segmentation</a:t>
            </a:r>
          </a:p>
          <a:p>
            <a:pPr lvl="1">
              <a:lnSpc>
                <a:spcPct val="80000"/>
              </a:lnSpc>
            </a:pPr>
            <a:r>
              <a:rPr lang="en-US" sz="3200" b="1"/>
              <a:t>Jointed, paire appendages</a:t>
            </a:r>
          </a:p>
          <a:p>
            <a:pPr lvl="1">
              <a:lnSpc>
                <a:spcPct val="80000"/>
              </a:lnSpc>
            </a:pPr>
            <a:r>
              <a:rPr lang="en-US" sz="3200" b="1"/>
              <a:t>Exoskeleton – chitin</a:t>
            </a:r>
          </a:p>
          <a:p>
            <a:pPr lvl="1">
              <a:lnSpc>
                <a:spcPct val="80000"/>
              </a:lnSpc>
            </a:pPr>
            <a:r>
              <a:rPr lang="en-US" sz="3200" b="1"/>
              <a:t>Cephalization</a:t>
            </a:r>
          </a:p>
          <a:p>
            <a:pPr lvl="1">
              <a:lnSpc>
                <a:spcPct val="80000"/>
              </a:lnSpc>
            </a:pPr>
            <a:r>
              <a:rPr lang="en-US" sz="3200" b="1"/>
              <a:t>Compound eyes</a:t>
            </a:r>
          </a:p>
          <a:p>
            <a:pPr lvl="1">
              <a:lnSpc>
                <a:spcPct val="80000"/>
              </a:lnSpc>
            </a:pPr>
            <a:r>
              <a:rPr lang="en-US" sz="3200" b="1"/>
              <a:t>Coelom</a:t>
            </a:r>
          </a:p>
          <a:p>
            <a:pPr lvl="1">
              <a:lnSpc>
                <a:spcPct val="80000"/>
              </a:lnSpc>
            </a:pPr>
            <a:r>
              <a:rPr lang="en-US" sz="3200" b="1"/>
              <a:t>Open circulatory system</a:t>
            </a:r>
          </a:p>
          <a:p>
            <a:pPr lvl="1">
              <a:lnSpc>
                <a:spcPct val="80000"/>
              </a:lnSpc>
            </a:pPr>
            <a:r>
              <a:rPr lang="en-US" sz="3200" b="1"/>
              <a:t>Ventral nerve cord</a:t>
            </a:r>
          </a:p>
          <a:p>
            <a:pPr lvl="1">
              <a:lnSpc>
                <a:spcPct val="80000"/>
              </a:lnSpc>
            </a:pPr>
            <a:endParaRPr lang="en-US" sz="3200" b="1"/>
          </a:p>
        </p:txBody>
      </p:sp>
    </p:spTree>
    <p:extLst>
      <p:ext uri="{BB962C8B-B14F-4D97-AF65-F5344CB8AC3E}">
        <p14:creationId xmlns:p14="http://schemas.microsoft.com/office/powerpoint/2010/main" val="658411678"/>
      </p:ext>
    </p:extLst>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1588168" y="349126"/>
            <a:ext cx="86868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333399"/>
                  </a:solidFill>
                  <a:round/>
                  <a:headEnd/>
                  <a:tailEnd/>
                </a:ln>
                <a:solidFill>
                  <a:srgbClr val="0000FF"/>
                </a:solidFill>
                <a:effectLst/>
                <a:uLnTx/>
                <a:uFillTx/>
                <a:latin typeface="Britannic Bold"/>
                <a:ea typeface="+mn-ea"/>
                <a:cs typeface="+mn-cs"/>
              </a:rPr>
              <a:t>Four Kinds of Arthropods</a:t>
            </a:r>
            <a:endParaRPr kumimoji="0" lang="ar-IQ" sz="3600" b="0" i="0" u="none" strike="noStrike" kern="10" cap="none" spc="0" normalizeH="0" baseline="0" noProof="0" dirty="0">
              <a:ln w="9525">
                <a:solidFill>
                  <a:srgbClr val="333399"/>
                </a:solidFill>
                <a:round/>
                <a:headEnd/>
                <a:tailEnd/>
              </a:ln>
              <a:solidFill>
                <a:srgbClr val="0000FF"/>
              </a:solidFill>
              <a:effectLst/>
              <a:uLnTx/>
              <a:uFillTx/>
              <a:latin typeface="Britannic Bold"/>
              <a:ea typeface="+mn-ea"/>
              <a:cs typeface="+mn-cs"/>
            </a:endParaRPr>
          </a:p>
        </p:txBody>
      </p:sp>
      <p:sp>
        <p:nvSpPr>
          <p:cNvPr id="10244" name="Rectangle 4"/>
          <p:cNvSpPr>
            <a:spLocks noChangeArrowheads="1"/>
          </p:cNvSpPr>
          <p:nvPr/>
        </p:nvSpPr>
        <p:spPr bwMode="auto">
          <a:xfrm>
            <a:off x="4876800" y="990600"/>
            <a:ext cx="2286000" cy="1066800"/>
          </a:xfrm>
          <a:prstGeom prst="rect">
            <a:avLst/>
          </a:prstGeom>
          <a:solidFill>
            <a:srgbClr val="CC99FF"/>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45" name="WordArt 5"/>
          <p:cNvSpPr>
            <a:spLocks noChangeArrowheads="1" noChangeShapeType="1" noTextEdit="1"/>
          </p:cNvSpPr>
          <p:nvPr/>
        </p:nvSpPr>
        <p:spPr bwMode="auto">
          <a:xfrm>
            <a:off x="5181600" y="1295401"/>
            <a:ext cx="1657350" cy="4667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333399"/>
                </a:solidFill>
                <a:effectLst/>
                <a:uLnTx/>
                <a:uFillTx/>
                <a:latin typeface="Britannic Bold"/>
                <a:ea typeface="+mn-ea"/>
                <a:cs typeface="+mn-cs"/>
              </a:rPr>
              <a:t>Arthropod</a:t>
            </a:r>
            <a:endParaRPr kumimoji="0" lang="ar-IQ" sz="3600" b="0" i="0" u="none" strike="noStrike" kern="10" cap="none" spc="0" normalizeH="0" baseline="0" noProof="0">
              <a:ln w="9525">
                <a:solidFill>
                  <a:srgbClr val="000000"/>
                </a:solidFill>
                <a:round/>
                <a:headEnd/>
                <a:tailEnd/>
              </a:ln>
              <a:solidFill>
                <a:srgbClr val="333399"/>
              </a:solidFill>
              <a:effectLst/>
              <a:uLnTx/>
              <a:uFillTx/>
              <a:latin typeface="Britannic Bold"/>
              <a:ea typeface="+mn-ea"/>
              <a:cs typeface="+mn-cs"/>
            </a:endParaRPr>
          </a:p>
        </p:txBody>
      </p:sp>
      <p:sp>
        <p:nvSpPr>
          <p:cNvPr id="10247" name="Oval 7"/>
          <p:cNvSpPr>
            <a:spLocks noChangeArrowheads="1"/>
          </p:cNvSpPr>
          <p:nvPr/>
        </p:nvSpPr>
        <p:spPr bwMode="auto">
          <a:xfrm>
            <a:off x="1725028" y="2913105"/>
            <a:ext cx="1676400" cy="1676400"/>
          </a:xfrm>
          <a:prstGeom prst="ellipse">
            <a:avLst/>
          </a:prstGeom>
          <a:solidFill>
            <a:srgbClr val="C0C0C0"/>
          </a:solid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48" name="Oval 8"/>
          <p:cNvSpPr>
            <a:spLocks noChangeArrowheads="1"/>
          </p:cNvSpPr>
          <p:nvPr/>
        </p:nvSpPr>
        <p:spPr bwMode="auto">
          <a:xfrm>
            <a:off x="3888931" y="2853871"/>
            <a:ext cx="1889631" cy="1676400"/>
          </a:xfrm>
          <a:prstGeom prst="ellipse">
            <a:avLst/>
          </a:prstGeom>
          <a:solidFill>
            <a:srgbClr val="C0C0C0"/>
          </a:solidFill>
          <a:ln w="9525">
            <a:solidFill>
              <a:schemeClr val="tx1"/>
            </a:solidFill>
            <a:round/>
            <a:headEnd/>
            <a:tailEnd/>
          </a:ln>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rPr>
              <a:t>Chelicerata</a:t>
            </a:r>
            <a:endParaRPr kumimoji="0" lang="ar-IQ"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249" name="Oval 9"/>
          <p:cNvSpPr>
            <a:spLocks noChangeArrowheads="1"/>
          </p:cNvSpPr>
          <p:nvPr/>
        </p:nvSpPr>
        <p:spPr bwMode="auto">
          <a:xfrm>
            <a:off x="6536205" y="3124199"/>
            <a:ext cx="1676400" cy="1676400"/>
          </a:xfrm>
          <a:prstGeom prst="ellipse">
            <a:avLst/>
          </a:prstGeom>
          <a:solidFill>
            <a:srgbClr val="C0C0C0"/>
          </a:solid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50" name="Oval 10"/>
          <p:cNvSpPr>
            <a:spLocks noChangeArrowheads="1"/>
          </p:cNvSpPr>
          <p:nvPr/>
        </p:nvSpPr>
        <p:spPr bwMode="auto">
          <a:xfrm>
            <a:off x="8696325" y="2217190"/>
            <a:ext cx="1676400" cy="1676400"/>
          </a:xfrm>
          <a:prstGeom prst="ellipse">
            <a:avLst/>
          </a:prstGeom>
          <a:solidFill>
            <a:srgbClr val="C0C0C0"/>
          </a:solid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51" name="Line 11"/>
          <p:cNvSpPr>
            <a:spLocks noChangeShapeType="1"/>
          </p:cNvSpPr>
          <p:nvPr/>
        </p:nvSpPr>
        <p:spPr bwMode="auto">
          <a:xfrm flipV="1">
            <a:off x="3267076" y="1828800"/>
            <a:ext cx="1609725" cy="1365599"/>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52" name="Line 12"/>
          <p:cNvSpPr>
            <a:spLocks noChangeShapeType="1"/>
          </p:cNvSpPr>
          <p:nvPr/>
        </p:nvSpPr>
        <p:spPr bwMode="auto">
          <a:xfrm flipH="1">
            <a:off x="4956846" y="2057400"/>
            <a:ext cx="300954" cy="8382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53" name="Line 13"/>
          <p:cNvSpPr>
            <a:spLocks noChangeShapeType="1"/>
          </p:cNvSpPr>
          <p:nvPr/>
        </p:nvSpPr>
        <p:spPr bwMode="auto">
          <a:xfrm flipH="1">
            <a:off x="8051490" y="2586036"/>
            <a:ext cx="564790" cy="838201"/>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54" name="Line 14"/>
          <p:cNvSpPr>
            <a:spLocks noChangeShapeType="1"/>
          </p:cNvSpPr>
          <p:nvPr/>
        </p:nvSpPr>
        <p:spPr bwMode="auto">
          <a:xfrm>
            <a:off x="7162800" y="1676400"/>
            <a:ext cx="1600200" cy="8382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55" name="WordArt 15"/>
          <p:cNvSpPr>
            <a:spLocks noChangeArrowheads="1" noChangeShapeType="1" noTextEdit="1"/>
          </p:cNvSpPr>
          <p:nvPr/>
        </p:nvSpPr>
        <p:spPr bwMode="auto">
          <a:xfrm>
            <a:off x="1819275" y="3560805"/>
            <a:ext cx="1447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333399"/>
                </a:solidFill>
                <a:effectLst/>
                <a:uLnTx/>
                <a:uFillTx/>
                <a:latin typeface="Comic Sans MS"/>
                <a:ea typeface="+mn-ea"/>
                <a:cs typeface="+mn-cs"/>
              </a:rPr>
              <a:t>Crustacean</a:t>
            </a:r>
            <a:endParaRPr kumimoji="0" lang="ar-IQ" sz="3600" b="0" i="0" u="none" strike="noStrike" kern="10" cap="none" spc="0" normalizeH="0" baseline="0" noProof="0" dirty="0">
              <a:ln w="9525">
                <a:solidFill>
                  <a:srgbClr val="000000"/>
                </a:solidFill>
                <a:round/>
                <a:headEnd/>
                <a:tailEnd/>
              </a:ln>
              <a:solidFill>
                <a:srgbClr val="333399"/>
              </a:solidFill>
              <a:effectLst/>
              <a:uLnTx/>
              <a:uFillTx/>
              <a:latin typeface="Comic Sans MS"/>
              <a:ea typeface="+mn-ea"/>
              <a:cs typeface="+mn-cs"/>
            </a:endParaRPr>
          </a:p>
        </p:txBody>
      </p:sp>
      <p:sp>
        <p:nvSpPr>
          <p:cNvPr id="10257" name="WordArt 17"/>
          <p:cNvSpPr>
            <a:spLocks noChangeArrowheads="1" noChangeShapeType="1" noTextEdit="1"/>
          </p:cNvSpPr>
          <p:nvPr/>
        </p:nvSpPr>
        <p:spPr bwMode="auto">
          <a:xfrm>
            <a:off x="6705601" y="3429000"/>
            <a:ext cx="1381125" cy="1143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333399"/>
                </a:solidFill>
                <a:effectLst/>
                <a:uLnTx/>
                <a:uFillTx/>
                <a:latin typeface="Comic Sans MS"/>
                <a:ea typeface="+mn-ea"/>
                <a:cs typeface="+mn-cs"/>
              </a:rPr>
              <a:t>Centipedes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333399"/>
                </a:solidFill>
                <a:effectLst/>
                <a:uLnTx/>
                <a:uFillTx/>
                <a:latin typeface="Comic Sans MS"/>
                <a:ea typeface="+mn-ea"/>
                <a:cs typeface="+mn-cs"/>
              </a:rPr>
              <a:t>Millipedes</a:t>
            </a:r>
            <a:endParaRPr kumimoji="0" lang="ar-IQ" sz="3600" b="0" i="0" u="none" strike="noStrike" kern="10" cap="none" spc="0" normalizeH="0" baseline="0" noProof="0" dirty="0">
              <a:ln w="9525">
                <a:solidFill>
                  <a:srgbClr val="000000"/>
                </a:solidFill>
                <a:round/>
                <a:headEnd/>
                <a:tailEnd/>
              </a:ln>
              <a:solidFill>
                <a:srgbClr val="333399"/>
              </a:solidFill>
              <a:effectLst/>
              <a:uLnTx/>
              <a:uFillTx/>
              <a:latin typeface="Comic Sans MS"/>
              <a:ea typeface="+mn-ea"/>
              <a:cs typeface="+mn-cs"/>
            </a:endParaRPr>
          </a:p>
        </p:txBody>
      </p:sp>
      <p:sp>
        <p:nvSpPr>
          <p:cNvPr id="10258" name="WordArt 18"/>
          <p:cNvSpPr>
            <a:spLocks noChangeArrowheads="1" noChangeShapeType="1" noTextEdit="1"/>
          </p:cNvSpPr>
          <p:nvPr/>
        </p:nvSpPr>
        <p:spPr bwMode="auto">
          <a:xfrm>
            <a:off x="8991600" y="2743200"/>
            <a:ext cx="11430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333399"/>
                </a:solidFill>
                <a:effectLst/>
                <a:uLnTx/>
                <a:uFillTx/>
                <a:latin typeface="Comic Sans MS"/>
                <a:ea typeface="+mn-ea"/>
                <a:cs typeface="+mn-cs"/>
              </a:rPr>
              <a:t>Insects</a:t>
            </a:r>
            <a:endParaRPr kumimoji="0" lang="ar-IQ" sz="3600" b="0" i="0" u="none" strike="noStrike" kern="10" cap="none" spc="0" normalizeH="0" baseline="0" noProof="0" dirty="0">
              <a:ln w="9525">
                <a:solidFill>
                  <a:srgbClr val="000000"/>
                </a:solidFill>
                <a:round/>
                <a:headEnd/>
                <a:tailEnd/>
              </a:ln>
              <a:solidFill>
                <a:srgbClr val="333399"/>
              </a:solidFill>
              <a:effectLst/>
              <a:uLnTx/>
              <a:uFillTx/>
              <a:latin typeface="Comic Sans MS"/>
              <a:ea typeface="+mn-ea"/>
              <a:cs typeface="+mn-cs"/>
            </a:endParaRPr>
          </a:p>
        </p:txBody>
      </p:sp>
      <p:sp>
        <p:nvSpPr>
          <p:cNvPr id="10259" name="Rectangle 19"/>
          <p:cNvSpPr>
            <a:spLocks noChangeArrowheads="1"/>
          </p:cNvSpPr>
          <p:nvPr/>
        </p:nvSpPr>
        <p:spPr bwMode="auto">
          <a:xfrm>
            <a:off x="1790700" y="4642199"/>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0" name="Rectangle 20"/>
          <p:cNvSpPr>
            <a:spLocks noChangeArrowheads="1"/>
          </p:cNvSpPr>
          <p:nvPr/>
        </p:nvSpPr>
        <p:spPr bwMode="auto">
          <a:xfrm>
            <a:off x="1763128" y="5101317"/>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1" name="Rectangle 21"/>
          <p:cNvSpPr>
            <a:spLocks noChangeArrowheads="1"/>
          </p:cNvSpPr>
          <p:nvPr/>
        </p:nvSpPr>
        <p:spPr bwMode="auto">
          <a:xfrm>
            <a:off x="1752600" y="5548006"/>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2" name="Rectangle 22"/>
          <p:cNvSpPr>
            <a:spLocks noChangeArrowheads="1"/>
          </p:cNvSpPr>
          <p:nvPr/>
        </p:nvSpPr>
        <p:spPr bwMode="auto">
          <a:xfrm>
            <a:off x="1752600" y="59817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3" name="Rectangle 23"/>
          <p:cNvSpPr>
            <a:spLocks noChangeArrowheads="1"/>
          </p:cNvSpPr>
          <p:nvPr/>
        </p:nvSpPr>
        <p:spPr bwMode="auto">
          <a:xfrm>
            <a:off x="3924135" y="4567237"/>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4" name="Rectangle 24"/>
          <p:cNvSpPr>
            <a:spLocks noChangeArrowheads="1"/>
          </p:cNvSpPr>
          <p:nvPr/>
        </p:nvSpPr>
        <p:spPr bwMode="auto">
          <a:xfrm>
            <a:off x="3924135" y="5020691"/>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5" name="Rectangle 25"/>
          <p:cNvSpPr>
            <a:spLocks noChangeArrowheads="1"/>
          </p:cNvSpPr>
          <p:nvPr/>
        </p:nvSpPr>
        <p:spPr bwMode="auto">
          <a:xfrm>
            <a:off x="3924135" y="5480761"/>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6" name="Rectangle 26"/>
          <p:cNvSpPr>
            <a:spLocks noChangeArrowheads="1"/>
          </p:cNvSpPr>
          <p:nvPr/>
        </p:nvSpPr>
        <p:spPr bwMode="auto">
          <a:xfrm>
            <a:off x="3928146" y="5914969"/>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7" name="Rectangle 27"/>
          <p:cNvSpPr>
            <a:spLocks noChangeArrowheads="1"/>
          </p:cNvSpPr>
          <p:nvPr/>
        </p:nvSpPr>
        <p:spPr bwMode="auto">
          <a:xfrm>
            <a:off x="6629400" y="49530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8" name="Rectangle 28"/>
          <p:cNvSpPr>
            <a:spLocks noChangeArrowheads="1"/>
          </p:cNvSpPr>
          <p:nvPr/>
        </p:nvSpPr>
        <p:spPr bwMode="auto">
          <a:xfrm>
            <a:off x="6629400" y="54102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69" name="Rectangle 29"/>
          <p:cNvSpPr>
            <a:spLocks noChangeArrowheads="1"/>
          </p:cNvSpPr>
          <p:nvPr/>
        </p:nvSpPr>
        <p:spPr bwMode="auto">
          <a:xfrm>
            <a:off x="8763000" y="38862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70" name="Rectangle 30"/>
          <p:cNvSpPr>
            <a:spLocks noChangeArrowheads="1"/>
          </p:cNvSpPr>
          <p:nvPr/>
        </p:nvSpPr>
        <p:spPr bwMode="auto">
          <a:xfrm>
            <a:off x="8763000" y="43434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71" name="Rectangle 31"/>
          <p:cNvSpPr>
            <a:spLocks noChangeArrowheads="1"/>
          </p:cNvSpPr>
          <p:nvPr/>
        </p:nvSpPr>
        <p:spPr bwMode="auto">
          <a:xfrm>
            <a:off x="8763000" y="48006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72" name="Rectangle 32"/>
          <p:cNvSpPr>
            <a:spLocks noChangeArrowheads="1"/>
          </p:cNvSpPr>
          <p:nvPr/>
        </p:nvSpPr>
        <p:spPr bwMode="auto">
          <a:xfrm>
            <a:off x="8763000" y="52578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73" name="Rectangle 33"/>
          <p:cNvSpPr>
            <a:spLocks noChangeArrowheads="1"/>
          </p:cNvSpPr>
          <p:nvPr/>
        </p:nvSpPr>
        <p:spPr bwMode="auto">
          <a:xfrm>
            <a:off x="8763000" y="5715000"/>
            <a:ext cx="1600200" cy="381000"/>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74" name="Rectangle 34"/>
          <p:cNvSpPr>
            <a:spLocks noChangeArrowheads="1"/>
          </p:cNvSpPr>
          <p:nvPr/>
        </p:nvSpPr>
        <p:spPr bwMode="auto">
          <a:xfrm>
            <a:off x="8734425" y="6105469"/>
            <a:ext cx="1600200" cy="309563"/>
          </a:xfrm>
          <a:prstGeom prst="rect">
            <a:avLst/>
          </a:prstGeom>
          <a:solidFill>
            <a:srgbClr val="DDDD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275" name="WordArt 35"/>
          <p:cNvSpPr>
            <a:spLocks noChangeArrowheads="1" noChangeShapeType="1" noTextEdit="1"/>
          </p:cNvSpPr>
          <p:nvPr/>
        </p:nvSpPr>
        <p:spPr bwMode="auto">
          <a:xfrm>
            <a:off x="2129082" y="4645819"/>
            <a:ext cx="695325"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crab</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76" name="WordArt 36"/>
          <p:cNvSpPr>
            <a:spLocks noChangeArrowheads="1" noChangeShapeType="1" noTextEdit="1"/>
          </p:cNvSpPr>
          <p:nvPr/>
        </p:nvSpPr>
        <p:spPr bwMode="auto">
          <a:xfrm>
            <a:off x="1891209" y="5107782"/>
            <a:ext cx="11430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lobster</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77" name="WordArt 37"/>
          <p:cNvSpPr>
            <a:spLocks noChangeArrowheads="1" noChangeShapeType="1" noTextEdit="1"/>
          </p:cNvSpPr>
          <p:nvPr/>
        </p:nvSpPr>
        <p:spPr bwMode="auto">
          <a:xfrm>
            <a:off x="1891209" y="5583726"/>
            <a:ext cx="12954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barnacle</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78" name="WordArt 38"/>
          <p:cNvSpPr>
            <a:spLocks noChangeArrowheads="1" noChangeShapeType="1" noTextEdit="1"/>
          </p:cNvSpPr>
          <p:nvPr/>
        </p:nvSpPr>
        <p:spPr bwMode="auto">
          <a:xfrm>
            <a:off x="2019300" y="6053415"/>
            <a:ext cx="10668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shrimp</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79" name="WordArt 39"/>
          <p:cNvSpPr>
            <a:spLocks noChangeArrowheads="1" noChangeShapeType="1" noTextEdit="1"/>
          </p:cNvSpPr>
          <p:nvPr/>
        </p:nvSpPr>
        <p:spPr bwMode="auto">
          <a:xfrm>
            <a:off x="4191000" y="4600078"/>
            <a:ext cx="10668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spider</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81" name="WordArt 41"/>
          <p:cNvSpPr>
            <a:spLocks noChangeArrowheads="1" noChangeShapeType="1" noTextEdit="1"/>
          </p:cNvSpPr>
          <p:nvPr/>
        </p:nvSpPr>
        <p:spPr bwMode="auto">
          <a:xfrm>
            <a:off x="4152735" y="5056409"/>
            <a:ext cx="11430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scorpion</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82" name="WordArt 42"/>
          <p:cNvSpPr>
            <a:spLocks noChangeArrowheads="1" noChangeShapeType="1" noTextEdit="1"/>
          </p:cNvSpPr>
          <p:nvPr/>
        </p:nvSpPr>
        <p:spPr bwMode="auto">
          <a:xfrm>
            <a:off x="4343235" y="5515482"/>
            <a:ext cx="7620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tick</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83" name="WordArt 43"/>
          <p:cNvSpPr>
            <a:spLocks noChangeArrowheads="1" noChangeShapeType="1" noTextEdit="1"/>
          </p:cNvSpPr>
          <p:nvPr/>
        </p:nvSpPr>
        <p:spPr bwMode="auto">
          <a:xfrm>
            <a:off x="4343235" y="5947224"/>
            <a:ext cx="7620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mite</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85" name="WordArt 45"/>
          <p:cNvSpPr>
            <a:spLocks noChangeArrowheads="1" noChangeShapeType="1" noTextEdit="1"/>
          </p:cNvSpPr>
          <p:nvPr/>
        </p:nvSpPr>
        <p:spPr bwMode="auto">
          <a:xfrm>
            <a:off x="6705600" y="5029201"/>
            <a:ext cx="14478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rPr>
              <a:t>centipede</a:t>
            </a:r>
            <a:endParaRPr kumimoji="0" lang="ar-IQ"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endParaRPr>
          </a:p>
        </p:txBody>
      </p:sp>
      <p:sp>
        <p:nvSpPr>
          <p:cNvPr id="10286" name="WordArt 46"/>
          <p:cNvSpPr>
            <a:spLocks noChangeArrowheads="1" noChangeShapeType="1" noTextEdit="1"/>
          </p:cNvSpPr>
          <p:nvPr/>
        </p:nvSpPr>
        <p:spPr bwMode="auto">
          <a:xfrm>
            <a:off x="6705600" y="5486401"/>
            <a:ext cx="14478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rPr>
              <a:t>millipede</a:t>
            </a:r>
            <a:endParaRPr kumimoji="0" lang="ar-IQ"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endParaRPr>
          </a:p>
        </p:txBody>
      </p:sp>
      <p:sp>
        <p:nvSpPr>
          <p:cNvPr id="10287" name="WordArt 47"/>
          <p:cNvSpPr>
            <a:spLocks noChangeArrowheads="1" noChangeShapeType="1" noTextEdit="1"/>
          </p:cNvSpPr>
          <p:nvPr/>
        </p:nvSpPr>
        <p:spPr bwMode="auto">
          <a:xfrm>
            <a:off x="8839200" y="3962401"/>
            <a:ext cx="14478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grasshopper</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10288" name="WordArt 48"/>
          <p:cNvSpPr>
            <a:spLocks noChangeArrowheads="1" noChangeShapeType="1" noTextEdit="1"/>
          </p:cNvSpPr>
          <p:nvPr/>
        </p:nvSpPr>
        <p:spPr bwMode="auto">
          <a:xfrm>
            <a:off x="8839200" y="4419601"/>
            <a:ext cx="14478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rPr>
              <a:t>butterfly</a:t>
            </a:r>
            <a:endParaRPr kumimoji="0" lang="ar-IQ"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endParaRPr>
          </a:p>
        </p:txBody>
      </p:sp>
      <p:sp>
        <p:nvSpPr>
          <p:cNvPr id="10289" name="WordArt 49"/>
          <p:cNvSpPr>
            <a:spLocks noChangeArrowheads="1" noChangeShapeType="1" noTextEdit="1"/>
          </p:cNvSpPr>
          <p:nvPr/>
        </p:nvSpPr>
        <p:spPr bwMode="auto">
          <a:xfrm>
            <a:off x="8839200" y="4800601"/>
            <a:ext cx="14478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rPr>
              <a:t>beetle</a:t>
            </a:r>
            <a:endParaRPr kumimoji="0" lang="ar-IQ"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endParaRPr>
          </a:p>
        </p:txBody>
      </p:sp>
      <p:sp>
        <p:nvSpPr>
          <p:cNvPr id="10290" name="WordArt 50"/>
          <p:cNvSpPr>
            <a:spLocks noChangeArrowheads="1" noChangeShapeType="1" noTextEdit="1"/>
          </p:cNvSpPr>
          <p:nvPr/>
        </p:nvSpPr>
        <p:spPr bwMode="auto">
          <a:xfrm>
            <a:off x="9067800" y="5257801"/>
            <a:ext cx="9144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rPr>
              <a:t>bee</a:t>
            </a:r>
            <a:endParaRPr kumimoji="0" lang="ar-IQ"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endParaRPr>
          </a:p>
        </p:txBody>
      </p:sp>
      <p:sp>
        <p:nvSpPr>
          <p:cNvPr id="10291" name="WordArt 51"/>
          <p:cNvSpPr>
            <a:spLocks noChangeArrowheads="1" noChangeShapeType="1" noTextEdit="1"/>
          </p:cNvSpPr>
          <p:nvPr/>
        </p:nvSpPr>
        <p:spPr bwMode="auto">
          <a:xfrm>
            <a:off x="9067800" y="5715001"/>
            <a:ext cx="9906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rPr>
              <a:t>moth</a:t>
            </a:r>
            <a:endParaRPr kumimoji="0" lang="ar-IQ" sz="3600" b="0" i="0" u="none" strike="noStrike" kern="10" cap="none" spc="0" normalizeH="0" baseline="0" noProof="0">
              <a:ln w="9525">
                <a:solidFill>
                  <a:srgbClr val="000000"/>
                </a:solidFill>
                <a:round/>
                <a:headEnd/>
                <a:tailEnd/>
              </a:ln>
              <a:solidFill>
                <a:srgbClr val="808080"/>
              </a:solidFill>
              <a:effectLst/>
              <a:uLnTx/>
              <a:uFillTx/>
              <a:latin typeface="Comic Sans MS"/>
              <a:ea typeface="+mn-ea"/>
              <a:cs typeface="+mn-cs"/>
            </a:endParaRPr>
          </a:p>
        </p:txBody>
      </p:sp>
      <p:sp>
        <p:nvSpPr>
          <p:cNvPr id="10292" name="WordArt 52"/>
          <p:cNvSpPr>
            <a:spLocks noChangeArrowheads="1" noChangeShapeType="1" noTextEdit="1"/>
          </p:cNvSpPr>
          <p:nvPr/>
        </p:nvSpPr>
        <p:spPr bwMode="auto">
          <a:xfrm>
            <a:off x="9115425" y="6073468"/>
            <a:ext cx="838200" cy="3095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rPr>
              <a:t>ant</a:t>
            </a:r>
            <a:endParaRPr kumimoji="0" lang="ar-IQ" sz="3600" b="0" i="0" u="none" strike="noStrike" kern="10" cap="none" spc="0" normalizeH="0" baseline="0" noProof="0" dirty="0">
              <a:ln w="9525">
                <a:solidFill>
                  <a:srgbClr val="000000"/>
                </a:solidFill>
                <a:round/>
                <a:headEnd/>
                <a:tailEnd/>
              </a:ln>
              <a:solidFill>
                <a:srgbClr val="808080"/>
              </a:solidFill>
              <a:effectLst/>
              <a:uLnTx/>
              <a:uFillTx/>
              <a:latin typeface="Comic Sans MS"/>
              <a:ea typeface="+mn-ea"/>
              <a:cs typeface="+mn-cs"/>
            </a:endParaRPr>
          </a:p>
        </p:txBody>
      </p:sp>
      <p:sp>
        <p:nvSpPr>
          <p:cNvPr id="2" name="Oval 10">
            <a:extLst>
              <a:ext uri="{FF2B5EF4-FFF2-40B4-BE49-F238E27FC236}">
                <a16:creationId xmlns:a16="http://schemas.microsoft.com/office/drawing/2014/main" id="{A4A5C52F-3E3B-5F9D-B116-5360D24F0AD4}"/>
              </a:ext>
            </a:extLst>
          </p:cNvPr>
          <p:cNvSpPr>
            <a:spLocks noChangeArrowheads="1"/>
          </p:cNvSpPr>
          <p:nvPr/>
        </p:nvSpPr>
        <p:spPr bwMode="auto">
          <a:xfrm>
            <a:off x="7501843" y="973770"/>
            <a:ext cx="1676400" cy="1676400"/>
          </a:xfrm>
          <a:prstGeom prst="ellipse">
            <a:avLst/>
          </a:prstGeom>
          <a:solidFill>
            <a:srgbClr val="C0C0C0"/>
          </a:solid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Uniramia</a:t>
            </a:r>
            <a:endParaRPr kumimoji="0" lang="ar-IQ" sz="24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 name="Line 13">
            <a:extLst>
              <a:ext uri="{FF2B5EF4-FFF2-40B4-BE49-F238E27FC236}">
                <a16:creationId xmlns:a16="http://schemas.microsoft.com/office/drawing/2014/main" id="{E05BBF3D-B869-E37C-6BDA-A8212BEE24CB}"/>
              </a:ext>
            </a:extLst>
          </p:cNvPr>
          <p:cNvSpPr>
            <a:spLocks noChangeShapeType="1"/>
          </p:cNvSpPr>
          <p:nvPr/>
        </p:nvSpPr>
        <p:spPr bwMode="auto">
          <a:xfrm flipH="1" flipV="1">
            <a:off x="8606134" y="2621186"/>
            <a:ext cx="385466" cy="45814"/>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Oval 7">
            <a:extLst>
              <a:ext uri="{FF2B5EF4-FFF2-40B4-BE49-F238E27FC236}">
                <a16:creationId xmlns:a16="http://schemas.microsoft.com/office/drawing/2014/main" id="{F18BDF69-0EE1-0B30-F4E6-846FF4D94408}"/>
              </a:ext>
            </a:extLst>
          </p:cNvPr>
          <p:cNvSpPr>
            <a:spLocks noChangeArrowheads="1"/>
          </p:cNvSpPr>
          <p:nvPr/>
        </p:nvSpPr>
        <p:spPr bwMode="auto">
          <a:xfrm>
            <a:off x="1635771" y="1032329"/>
            <a:ext cx="1676400" cy="1676400"/>
          </a:xfrm>
          <a:prstGeom prst="ellipse">
            <a:avLst/>
          </a:prstGeom>
          <a:solidFill>
            <a:srgbClr val="C0C0C0"/>
          </a:solid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omic Sans MS" pitchFamily="66" charset="0"/>
                <a:ea typeface="+mn-ea"/>
                <a:cs typeface="+mn-cs"/>
              </a:rPr>
              <a:t>Trilobita</a:t>
            </a:r>
            <a:r>
              <a:rPr kumimoji="0" 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a:t>
            </a:r>
            <a:endParaRPr kumimoji="0" lang="ar-IQ" sz="32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Line 11">
            <a:extLst>
              <a:ext uri="{FF2B5EF4-FFF2-40B4-BE49-F238E27FC236}">
                <a16:creationId xmlns:a16="http://schemas.microsoft.com/office/drawing/2014/main" id="{ABC3B798-5812-DB87-638F-76138F00CE51}"/>
              </a:ext>
            </a:extLst>
          </p:cNvPr>
          <p:cNvSpPr>
            <a:spLocks noChangeShapeType="1"/>
          </p:cNvSpPr>
          <p:nvPr/>
        </p:nvSpPr>
        <p:spPr bwMode="auto">
          <a:xfrm flipV="1">
            <a:off x="3401428" y="1404173"/>
            <a:ext cx="1475372" cy="331596"/>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IQ" sz="3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79594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5"/>
                                        </p:tgtEl>
                                        <p:attrNameLst>
                                          <p:attrName>style.visibility</p:attrName>
                                        </p:attrNameLst>
                                      </p:cBhvr>
                                      <p:to>
                                        <p:strVal val="visible"/>
                                      </p:to>
                                    </p:set>
                                    <p:anim calcmode="lin" valueType="num">
                                      <p:cBhvr additive="base">
                                        <p:cTn id="13" dur="500" fill="hold"/>
                                        <p:tgtEl>
                                          <p:spTgt spid="10255"/>
                                        </p:tgtEl>
                                        <p:attrNameLst>
                                          <p:attrName>ppt_x</p:attrName>
                                        </p:attrNameLst>
                                      </p:cBhvr>
                                      <p:tavLst>
                                        <p:tav tm="0">
                                          <p:val>
                                            <p:strVal val="0-#ppt_w/2"/>
                                          </p:val>
                                        </p:tav>
                                        <p:tav tm="100000">
                                          <p:val>
                                            <p:strVal val="#ppt_x"/>
                                          </p:val>
                                        </p:tav>
                                      </p:tavLst>
                                    </p:anim>
                                    <p:anim calcmode="lin" valueType="num">
                                      <p:cBhvr additive="base">
                                        <p:cTn id="14" dur="500" fill="hold"/>
                                        <p:tgtEl>
                                          <p:spTgt spid="102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7"/>
                                        </p:tgtEl>
                                        <p:attrNameLst>
                                          <p:attrName>style.visibility</p:attrName>
                                        </p:attrNameLst>
                                      </p:cBhvr>
                                      <p:to>
                                        <p:strVal val="visible"/>
                                      </p:to>
                                    </p:set>
                                    <p:anim calcmode="lin" valueType="num">
                                      <p:cBhvr additive="base">
                                        <p:cTn id="19" dur="500" fill="hold"/>
                                        <p:tgtEl>
                                          <p:spTgt spid="10257"/>
                                        </p:tgtEl>
                                        <p:attrNameLst>
                                          <p:attrName>ppt_x</p:attrName>
                                        </p:attrNameLst>
                                      </p:cBhvr>
                                      <p:tavLst>
                                        <p:tav tm="0">
                                          <p:val>
                                            <p:strVal val="0-#ppt_w/2"/>
                                          </p:val>
                                        </p:tav>
                                        <p:tav tm="100000">
                                          <p:val>
                                            <p:strVal val="#ppt_x"/>
                                          </p:val>
                                        </p:tav>
                                      </p:tavLst>
                                    </p:anim>
                                    <p:anim calcmode="lin" valueType="num">
                                      <p:cBhvr additive="base">
                                        <p:cTn id="20" dur="500" fill="hold"/>
                                        <p:tgtEl>
                                          <p:spTgt spid="102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8"/>
                                        </p:tgtEl>
                                        <p:attrNameLst>
                                          <p:attrName>style.visibility</p:attrName>
                                        </p:attrNameLst>
                                      </p:cBhvr>
                                      <p:to>
                                        <p:strVal val="visible"/>
                                      </p:to>
                                    </p:set>
                                    <p:anim calcmode="lin" valueType="num">
                                      <p:cBhvr additive="base">
                                        <p:cTn id="25" dur="500" fill="hold"/>
                                        <p:tgtEl>
                                          <p:spTgt spid="10258"/>
                                        </p:tgtEl>
                                        <p:attrNameLst>
                                          <p:attrName>ppt_x</p:attrName>
                                        </p:attrNameLst>
                                      </p:cBhvr>
                                      <p:tavLst>
                                        <p:tav tm="0">
                                          <p:val>
                                            <p:strVal val="0-#ppt_w/2"/>
                                          </p:val>
                                        </p:tav>
                                        <p:tav tm="100000">
                                          <p:val>
                                            <p:strVal val="#ppt_x"/>
                                          </p:val>
                                        </p:tav>
                                      </p:tavLst>
                                    </p:anim>
                                    <p:anim calcmode="lin" valueType="num">
                                      <p:cBhvr additive="base">
                                        <p:cTn id="26" dur="500" fill="hold"/>
                                        <p:tgtEl>
                                          <p:spTgt spid="102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75"/>
                                        </p:tgtEl>
                                        <p:attrNameLst>
                                          <p:attrName>style.visibility</p:attrName>
                                        </p:attrNameLst>
                                      </p:cBhvr>
                                      <p:to>
                                        <p:strVal val="visible"/>
                                      </p:to>
                                    </p:set>
                                    <p:anim calcmode="lin" valueType="num">
                                      <p:cBhvr additive="base">
                                        <p:cTn id="31" dur="500" fill="hold"/>
                                        <p:tgtEl>
                                          <p:spTgt spid="10275"/>
                                        </p:tgtEl>
                                        <p:attrNameLst>
                                          <p:attrName>ppt_x</p:attrName>
                                        </p:attrNameLst>
                                      </p:cBhvr>
                                      <p:tavLst>
                                        <p:tav tm="0">
                                          <p:val>
                                            <p:strVal val="0-#ppt_w/2"/>
                                          </p:val>
                                        </p:tav>
                                        <p:tav tm="100000">
                                          <p:val>
                                            <p:strVal val="#ppt_x"/>
                                          </p:val>
                                        </p:tav>
                                      </p:tavLst>
                                    </p:anim>
                                    <p:anim calcmode="lin" valueType="num">
                                      <p:cBhvr additive="base">
                                        <p:cTn id="32" dur="500" fill="hold"/>
                                        <p:tgtEl>
                                          <p:spTgt spid="1027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76"/>
                                        </p:tgtEl>
                                        <p:attrNameLst>
                                          <p:attrName>style.visibility</p:attrName>
                                        </p:attrNameLst>
                                      </p:cBhvr>
                                      <p:to>
                                        <p:strVal val="visible"/>
                                      </p:to>
                                    </p:set>
                                    <p:anim calcmode="lin" valueType="num">
                                      <p:cBhvr additive="base">
                                        <p:cTn id="37" dur="500" fill="hold"/>
                                        <p:tgtEl>
                                          <p:spTgt spid="10276"/>
                                        </p:tgtEl>
                                        <p:attrNameLst>
                                          <p:attrName>ppt_x</p:attrName>
                                        </p:attrNameLst>
                                      </p:cBhvr>
                                      <p:tavLst>
                                        <p:tav tm="0">
                                          <p:val>
                                            <p:strVal val="0-#ppt_w/2"/>
                                          </p:val>
                                        </p:tav>
                                        <p:tav tm="100000">
                                          <p:val>
                                            <p:strVal val="#ppt_x"/>
                                          </p:val>
                                        </p:tav>
                                      </p:tavLst>
                                    </p:anim>
                                    <p:anim calcmode="lin" valueType="num">
                                      <p:cBhvr additive="base">
                                        <p:cTn id="38" dur="500" fill="hold"/>
                                        <p:tgtEl>
                                          <p:spTgt spid="1027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77"/>
                                        </p:tgtEl>
                                        <p:attrNameLst>
                                          <p:attrName>style.visibility</p:attrName>
                                        </p:attrNameLst>
                                      </p:cBhvr>
                                      <p:to>
                                        <p:strVal val="visible"/>
                                      </p:to>
                                    </p:set>
                                    <p:anim calcmode="lin" valueType="num">
                                      <p:cBhvr additive="base">
                                        <p:cTn id="43" dur="500" fill="hold"/>
                                        <p:tgtEl>
                                          <p:spTgt spid="10277"/>
                                        </p:tgtEl>
                                        <p:attrNameLst>
                                          <p:attrName>ppt_x</p:attrName>
                                        </p:attrNameLst>
                                      </p:cBhvr>
                                      <p:tavLst>
                                        <p:tav tm="0">
                                          <p:val>
                                            <p:strVal val="0-#ppt_w/2"/>
                                          </p:val>
                                        </p:tav>
                                        <p:tav tm="100000">
                                          <p:val>
                                            <p:strVal val="#ppt_x"/>
                                          </p:val>
                                        </p:tav>
                                      </p:tavLst>
                                    </p:anim>
                                    <p:anim calcmode="lin" valueType="num">
                                      <p:cBhvr additive="base">
                                        <p:cTn id="44" dur="500" fill="hold"/>
                                        <p:tgtEl>
                                          <p:spTgt spid="1027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78"/>
                                        </p:tgtEl>
                                        <p:attrNameLst>
                                          <p:attrName>style.visibility</p:attrName>
                                        </p:attrNameLst>
                                      </p:cBhvr>
                                      <p:to>
                                        <p:strVal val="visible"/>
                                      </p:to>
                                    </p:set>
                                    <p:anim calcmode="lin" valueType="num">
                                      <p:cBhvr additive="base">
                                        <p:cTn id="49" dur="500" fill="hold"/>
                                        <p:tgtEl>
                                          <p:spTgt spid="10278"/>
                                        </p:tgtEl>
                                        <p:attrNameLst>
                                          <p:attrName>ppt_x</p:attrName>
                                        </p:attrNameLst>
                                      </p:cBhvr>
                                      <p:tavLst>
                                        <p:tav tm="0">
                                          <p:val>
                                            <p:strVal val="0-#ppt_w/2"/>
                                          </p:val>
                                        </p:tav>
                                        <p:tav tm="100000">
                                          <p:val>
                                            <p:strVal val="#ppt_x"/>
                                          </p:val>
                                        </p:tav>
                                      </p:tavLst>
                                    </p:anim>
                                    <p:anim calcmode="lin" valueType="num">
                                      <p:cBhvr additive="base">
                                        <p:cTn id="50" dur="500" fill="hold"/>
                                        <p:tgtEl>
                                          <p:spTgt spid="1027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79"/>
                                        </p:tgtEl>
                                        <p:attrNameLst>
                                          <p:attrName>style.visibility</p:attrName>
                                        </p:attrNameLst>
                                      </p:cBhvr>
                                      <p:to>
                                        <p:strVal val="visible"/>
                                      </p:to>
                                    </p:set>
                                    <p:anim calcmode="lin" valueType="num">
                                      <p:cBhvr additive="base">
                                        <p:cTn id="55" dur="500" fill="hold"/>
                                        <p:tgtEl>
                                          <p:spTgt spid="10279"/>
                                        </p:tgtEl>
                                        <p:attrNameLst>
                                          <p:attrName>ppt_x</p:attrName>
                                        </p:attrNameLst>
                                      </p:cBhvr>
                                      <p:tavLst>
                                        <p:tav tm="0">
                                          <p:val>
                                            <p:strVal val="0-#ppt_w/2"/>
                                          </p:val>
                                        </p:tav>
                                        <p:tav tm="100000">
                                          <p:val>
                                            <p:strVal val="#ppt_x"/>
                                          </p:val>
                                        </p:tav>
                                      </p:tavLst>
                                    </p:anim>
                                    <p:anim calcmode="lin" valueType="num">
                                      <p:cBhvr additive="base">
                                        <p:cTn id="56" dur="500" fill="hold"/>
                                        <p:tgtEl>
                                          <p:spTgt spid="1027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81"/>
                                        </p:tgtEl>
                                        <p:attrNameLst>
                                          <p:attrName>style.visibility</p:attrName>
                                        </p:attrNameLst>
                                      </p:cBhvr>
                                      <p:to>
                                        <p:strVal val="visible"/>
                                      </p:to>
                                    </p:set>
                                    <p:anim calcmode="lin" valueType="num">
                                      <p:cBhvr additive="base">
                                        <p:cTn id="61" dur="500" fill="hold"/>
                                        <p:tgtEl>
                                          <p:spTgt spid="10281"/>
                                        </p:tgtEl>
                                        <p:attrNameLst>
                                          <p:attrName>ppt_x</p:attrName>
                                        </p:attrNameLst>
                                      </p:cBhvr>
                                      <p:tavLst>
                                        <p:tav tm="0">
                                          <p:val>
                                            <p:strVal val="0-#ppt_w/2"/>
                                          </p:val>
                                        </p:tav>
                                        <p:tav tm="100000">
                                          <p:val>
                                            <p:strVal val="#ppt_x"/>
                                          </p:val>
                                        </p:tav>
                                      </p:tavLst>
                                    </p:anim>
                                    <p:anim calcmode="lin" valueType="num">
                                      <p:cBhvr additive="base">
                                        <p:cTn id="62" dur="500" fill="hold"/>
                                        <p:tgtEl>
                                          <p:spTgt spid="1028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282"/>
                                        </p:tgtEl>
                                        <p:attrNameLst>
                                          <p:attrName>style.visibility</p:attrName>
                                        </p:attrNameLst>
                                      </p:cBhvr>
                                      <p:to>
                                        <p:strVal val="visible"/>
                                      </p:to>
                                    </p:set>
                                    <p:anim calcmode="lin" valueType="num">
                                      <p:cBhvr additive="base">
                                        <p:cTn id="67" dur="500" fill="hold"/>
                                        <p:tgtEl>
                                          <p:spTgt spid="10282"/>
                                        </p:tgtEl>
                                        <p:attrNameLst>
                                          <p:attrName>ppt_x</p:attrName>
                                        </p:attrNameLst>
                                      </p:cBhvr>
                                      <p:tavLst>
                                        <p:tav tm="0">
                                          <p:val>
                                            <p:strVal val="0-#ppt_w/2"/>
                                          </p:val>
                                        </p:tav>
                                        <p:tav tm="100000">
                                          <p:val>
                                            <p:strVal val="#ppt_x"/>
                                          </p:val>
                                        </p:tav>
                                      </p:tavLst>
                                    </p:anim>
                                    <p:anim calcmode="lin" valueType="num">
                                      <p:cBhvr additive="base">
                                        <p:cTn id="68" dur="500" fill="hold"/>
                                        <p:tgtEl>
                                          <p:spTgt spid="1028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283"/>
                                        </p:tgtEl>
                                        <p:attrNameLst>
                                          <p:attrName>style.visibility</p:attrName>
                                        </p:attrNameLst>
                                      </p:cBhvr>
                                      <p:to>
                                        <p:strVal val="visible"/>
                                      </p:to>
                                    </p:set>
                                    <p:anim calcmode="lin" valueType="num">
                                      <p:cBhvr additive="base">
                                        <p:cTn id="73" dur="500" fill="hold"/>
                                        <p:tgtEl>
                                          <p:spTgt spid="10283"/>
                                        </p:tgtEl>
                                        <p:attrNameLst>
                                          <p:attrName>ppt_x</p:attrName>
                                        </p:attrNameLst>
                                      </p:cBhvr>
                                      <p:tavLst>
                                        <p:tav tm="0">
                                          <p:val>
                                            <p:strVal val="0-#ppt_w/2"/>
                                          </p:val>
                                        </p:tav>
                                        <p:tav tm="100000">
                                          <p:val>
                                            <p:strVal val="#ppt_x"/>
                                          </p:val>
                                        </p:tav>
                                      </p:tavLst>
                                    </p:anim>
                                    <p:anim calcmode="lin" valueType="num">
                                      <p:cBhvr additive="base">
                                        <p:cTn id="74" dur="500" fill="hold"/>
                                        <p:tgtEl>
                                          <p:spTgt spid="1028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285"/>
                                        </p:tgtEl>
                                        <p:attrNameLst>
                                          <p:attrName>style.visibility</p:attrName>
                                        </p:attrNameLst>
                                      </p:cBhvr>
                                      <p:to>
                                        <p:strVal val="visible"/>
                                      </p:to>
                                    </p:set>
                                    <p:anim calcmode="lin" valueType="num">
                                      <p:cBhvr additive="base">
                                        <p:cTn id="79" dur="500" fill="hold"/>
                                        <p:tgtEl>
                                          <p:spTgt spid="10285"/>
                                        </p:tgtEl>
                                        <p:attrNameLst>
                                          <p:attrName>ppt_x</p:attrName>
                                        </p:attrNameLst>
                                      </p:cBhvr>
                                      <p:tavLst>
                                        <p:tav tm="0">
                                          <p:val>
                                            <p:strVal val="0-#ppt_w/2"/>
                                          </p:val>
                                        </p:tav>
                                        <p:tav tm="100000">
                                          <p:val>
                                            <p:strVal val="#ppt_x"/>
                                          </p:val>
                                        </p:tav>
                                      </p:tavLst>
                                    </p:anim>
                                    <p:anim calcmode="lin" valueType="num">
                                      <p:cBhvr additive="base">
                                        <p:cTn id="80" dur="500" fill="hold"/>
                                        <p:tgtEl>
                                          <p:spTgt spid="1028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0286"/>
                                        </p:tgtEl>
                                        <p:attrNameLst>
                                          <p:attrName>style.visibility</p:attrName>
                                        </p:attrNameLst>
                                      </p:cBhvr>
                                      <p:to>
                                        <p:strVal val="visible"/>
                                      </p:to>
                                    </p:set>
                                    <p:anim calcmode="lin" valueType="num">
                                      <p:cBhvr additive="base">
                                        <p:cTn id="85" dur="500" fill="hold"/>
                                        <p:tgtEl>
                                          <p:spTgt spid="10286"/>
                                        </p:tgtEl>
                                        <p:attrNameLst>
                                          <p:attrName>ppt_x</p:attrName>
                                        </p:attrNameLst>
                                      </p:cBhvr>
                                      <p:tavLst>
                                        <p:tav tm="0">
                                          <p:val>
                                            <p:strVal val="0-#ppt_w/2"/>
                                          </p:val>
                                        </p:tav>
                                        <p:tav tm="100000">
                                          <p:val>
                                            <p:strVal val="#ppt_x"/>
                                          </p:val>
                                        </p:tav>
                                      </p:tavLst>
                                    </p:anim>
                                    <p:anim calcmode="lin" valueType="num">
                                      <p:cBhvr additive="base">
                                        <p:cTn id="86" dur="500" fill="hold"/>
                                        <p:tgtEl>
                                          <p:spTgt spid="1028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287"/>
                                        </p:tgtEl>
                                        <p:attrNameLst>
                                          <p:attrName>style.visibility</p:attrName>
                                        </p:attrNameLst>
                                      </p:cBhvr>
                                      <p:to>
                                        <p:strVal val="visible"/>
                                      </p:to>
                                    </p:set>
                                    <p:anim calcmode="lin" valueType="num">
                                      <p:cBhvr additive="base">
                                        <p:cTn id="91" dur="500" fill="hold"/>
                                        <p:tgtEl>
                                          <p:spTgt spid="10287"/>
                                        </p:tgtEl>
                                        <p:attrNameLst>
                                          <p:attrName>ppt_x</p:attrName>
                                        </p:attrNameLst>
                                      </p:cBhvr>
                                      <p:tavLst>
                                        <p:tav tm="0">
                                          <p:val>
                                            <p:strVal val="0-#ppt_w/2"/>
                                          </p:val>
                                        </p:tav>
                                        <p:tav tm="100000">
                                          <p:val>
                                            <p:strVal val="#ppt_x"/>
                                          </p:val>
                                        </p:tav>
                                      </p:tavLst>
                                    </p:anim>
                                    <p:anim calcmode="lin" valueType="num">
                                      <p:cBhvr additive="base">
                                        <p:cTn id="92" dur="500" fill="hold"/>
                                        <p:tgtEl>
                                          <p:spTgt spid="1028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0288"/>
                                        </p:tgtEl>
                                        <p:attrNameLst>
                                          <p:attrName>style.visibility</p:attrName>
                                        </p:attrNameLst>
                                      </p:cBhvr>
                                      <p:to>
                                        <p:strVal val="visible"/>
                                      </p:to>
                                    </p:set>
                                    <p:anim calcmode="lin" valueType="num">
                                      <p:cBhvr additive="base">
                                        <p:cTn id="97" dur="500" fill="hold"/>
                                        <p:tgtEl>
                                          <p:spTgt spid="10288"/>
                                        </p:tgtEl>
                                        <p:attrNameLst>
                                          <p:attrName>ppt_x</p:attrName>
                                        </p:attrNameLst>
                                      </p:cBhvr>
                                      <p:tavLst>
                                        <p:tav tm="0">
                                          <p:val>
                                            <p:strVal val="0-#ppt_w/2"/>
                                          </p:val>
                                        </p:tav>
                                        <p:tav tm="100000">
                                          <p:val>
                                            <p:strVal val="#ppt_x"/>
                                          </p:val>
                                        </p:tav>
                                      </p:tavLst>
                                    </p:anim>
                                    <p:anim calcmode="lin" valueType="num">
                                      <p:cBhvr additive="base">
                                        <p:cTn id="98" dur="500" fill="hold"/>
                                        <p:tgtEl>
                                          <p:spTgt spid="1028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289"/>
                                        </p:tgtEl>
                                        <p:attrNameLst>
                                          <p:attrName>style.visibility</p:attrName>
                                        </p:attrNameLst>
                                      </p:cBhvr>
                                      <p:to>
                                        <p:strVal val="visible"/>
                                      </p:to>
                                    </p:set>
                                    <p:anim calcmode="lin" valueType="num">
                                      <p:cBhvr additive="base">
                                        <p:cTn id="103" dur="500" fill="hold"/>
                                        <p:tgtEl>
                                          <p:spTgt spid="10289"/>
                                        </p:tgtEl>
                                        <p:attrNameLst>
                                          <p:attrName>ppt_x</p:attrName>
                                        </p:attrNameLst>
                                      </p:cBhvr>
                                      <p:tavLst>
                                        <p:tav tm="0">
                                          <p:val>
                                            <p:strVal val="0-#ppt_w/2"/>
                                          </p:val>
                                        </p:tav>
                                        <p:tav tm="100000">
                                          <p:val>
                                            <p:strVal val="#ppt_x"/>
                                          </p:val>
                                        </p:tav>
                                      </p:tavLst>
                                    </p:anim>
                                    <p:anim calcmode="lin" valueType="num">
                                      <p:cBhvr additive="base">
                                        <p:cTn id="104" dur="500" fill="hold"/>
                                        <p:tgtEl>
                                          <p:spTgt spid="1028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0290"/>
                                        </p:tgtEl>
                                        <p:attrNameLst>
                                          <p:attrName>style.visibility</p:attrName>
                                        </p:attrNameLst>
                                      </p:cBhvr>
                                      <p:to>
                                        <p:strVal val="visible"/>
                                      </p:to>
                                    </p:set>
                                    <p:anim calcmode="lin" valueType="num">
                                      <p:cBhvr additive="base">
                                        <p:cTn id="109" dur="500" fill="hold"/>
                                        <p:tgtEl>
                                          <p:spTgt spid="10290"/>
                                        </p:tgtEl>
                                        <p:attrNameLst>
                                          <p:attrName>ppt_x</p:attrName>
                                        </p:attrNameLst>
                                      </p:cBhvr>
                                      <p:tavLst>
                                        <p:tav tm="0">
                                          <p:val>
                                            <p:strVal val="0-#ppt_w/2"/>
                                          </p:val>
                                        </p:tav>
                                        <p:tav tm="100000">
                                          <p:val>
                                            <p:strVal val="#ppt_x"/>
                                          </p:val>
                                        </p:tav>
                                      </p:tavLst>
                                    </p:anim>
                                    <p:anim calcmode="lin" valueType="num">
                                      <p:cBhvr additive="base">
                                        <p:cTn id="110" dur="500" fill="hold"/>
                                        <p:tgtEl>
                                          <p:spTgt spid="10290"/>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0291"/>
                                        </p:tgtEl>
                                        <p:attrNameLst>
                                          <p:attrName>style.visibility</p:attrName>
                                        </p:attrNameLst>
                                      </p:cBhvr>
                                      <p:to>
                                        <p:strVal val="visible"/>
                                      </p:to>
                                    </p:set>
                                    <p:anim calcmode="lin" valueType="num">
                                      <p:cBhvr additive="base">
                                        <p:cTn id="115" dur="500" fill="hold"/>
                                        <p:tgtEl>
                                          <p:spTgt spid="10291"/>
                                        </p:tgtEl>
                                        <p:attrNameLst>
                                          <p:attrName>ppt_x</p:attrName>
                                        </p:attrNameLst>
                                      </p:cBhvr>
                                      <p:tavLst>
                                        <p:tav tm="0">
                                          <p:val>
                                            <p:strVal val="0-#ppt_w/2"/>
                                          </p:val>
                                        </p:tav>
                                        <p:tav tm="100000">
                                          <p:val>
                                            <p:strVal val="#ppt_x"/>
                                          </p:val>
                                        </p:tav>
                                      </p:tavLst>
                                    </p:anim>
                                    <p:anim calcmode="lin" valueType="num">
                                      <p:cBhvr additive="base">
                                        <p:cTn id="116" dur="500" fill="hold"/>
                                        <p:tgtEl>
                                          <p:spTgt spid="1029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0292"/>
                                        </p:tgtEl>
                                        <p:attrNameLst>
                                          <p:attrName>style.visibility</p:attrName>
                                        </p:attrNameLst>
                                      </p:cBhvr>
                                      <p:to>
                                        <p:strVal val="visible"/>
                                      </p:to>
                                    </p:set>
                                    <p:anim calcmode="lin" valueType="num">
                                      <p:cBhvr additive="base">
                                        <p:cTn id="121" dur="500" fill="hold"/>
                                        <p:tgtEl>
                                          <p:spTgt spid="10292"/>
                                        </p:tgtEl>
                                        <p:attrNameLst>
                                          <p:attrName>ppt_x</p:attrName>
                                        </p:attrNameLst>
                                      </p:cBhvr>
                                      <p:tavLst>
                                        <p:tav tm="0">
                                          <p:val>
                                            <p:strVal val="0-#ppt_w/2"/>
                                          </p:val>
                                        </p:tav>
                                        <p:tav tm="100000">
                                          <p:val>
                                            <p:strVal val="#ppt_x"/>
                                          </p:val>
                                        </p:tav>
                                      </p:tavLst>
                                    </p:anim>
                                    <p:anim calcmode="lin" valueType="num">
                                      <p:cBhvr additive="base">
                                        <p:cTn id="122" dur="500" fill="hold"/>
                                        <p:tgtEl>
                                          <p:spTgt spid="10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55" grpId="0" animBg="1"/>
      <p:bldP spid="10257" grpId="0" animBg="1"/>
      <p:bldP spid="10258" grpId="0" animBg="1"/>
      <p:bldP spid="10275" grpId="0" animBg="1"/>
      <p:bldP spid="10276" grpId="0" animBg="1"/>
      <p:bldP spid="10277" grpId="0" animBg="1"/>
      <p:bldP spid="10278" grpId="0" animBg="1"/>
      <p:bldP spid="10279" grpId="0" animBg="1"/>
      <p:bldP spid="10281" grpId="0" animBg="1"/>
      <p:bldP spid="10282" grpId="0" animBg="1"/>
      <p:bldP spid="10283" grpId="0" animBg="1"/>
      <p:bldP spid="10285" grpId="0" animBg="1"/>
      <p:bldP spid="10286" grpId="0" animBg="1"/>
      <p:bldP spid="10287" grpId="0" animBg="1"/>
      <p:bldP spid="10288" grpId="0" animBg="1"/>
      <p:bldP spid="10289" grpId="0" animBg="1"/>
      <p:bldP spid="10290" grpId="0" animBg="1"/>
      <p:bldP spid="10291" grpId="0" animBg="1"/>
      <p:bldP spid="102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0041-66C0-2FD7-02F3-076CC9EF94A4}"/>
            </a:ext>
          </a:extLst>
        </p:cNvPr>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91FE9261-6E17-33BF-C10E-F8686F5B4164}"/>
              </a:ext>
            </a:extLst>
          </p:cNvPr>
          <p:cNvSpPr>
            <a:spLocks noGrp="1"/>
          </p:cNvSpPr>
          <p:nvPr>
            <p:ph type="sldNum" sz="quarter" idx="12"/>
          </p:nvPr>
        </p:nvSpPr>
        <p:spPr/>
        <p:txBody>
          <a:bodyPr/>
          <a:lstStyle/>
          <a:p>
            <a:fld id="{2E234CDE-AFA4-4262-927A-81193FF1D484}" type="slidenum">
              <a:rPr lang="en-US">
                <a:solidFill>
                  <a:srgbClr val="000000"/>
                </a:solidFill>
              </a:rPr>
              <a:pPr/>
              <a:t>21</a:t>
            </a:fld>
            <a:endParaRPr lang="en-US">
              <a:solidFill>
                <a:srgbClr val="000000"/>
              </a:solidFill>
            </a:endParaRPr>
          </a:p>
        </p:txBody>
      </p:sp>
      <p:sp>
        <p:nvSpPr>
          <p:cNvPr id="37892" name="Rectangle 4">
            <a:extLst>
              <a:ext uri="{FF2B5EF4-FFF2-40B4-BE49-F238E27FC236}">
                <a16:creationId xmlns:a16="http://schemas.microsoft.com/office/drawing/2014/main" id="{76C419BE-5376-2439-463E-AE5ADF805CD8}"/>
              </a:ext>
            </a:extLst>
          </p:cNvPr>
          <p:cNvSpPr>
            <a:spLocks noGrp="1" noChangeArrowheads="1"/>
          </p:cNvSpPr>
          <p:nvPr>
            <p:ph type="title"/>
          </p:nvPr>
        </p:nvSpPr>
        <p:spPr/>
        <p:txBody>
          <a:bodyPr/>
          <a:lstStyle/>
          <a:p>
            <a:r>
              <a:rPr lang="en-US" dirty="0">
                <a:solidFill>
                  <a:schemeClr val="tx2">
                    <a:lumMod val="90000"/>
                  </a:schemeClr>
                </a:solidFill>
              </a:rPr>
              <a:t>Subphylum Trilobita</a:t>
            </a:r>
          </a:p>
        </p:txBody>
      </p:sp>
      <p:pic>
        <p:nvPicPr>
          <p:cNvPr id="37895" name="Picture 7" descr="trilobite-2">
            <a:extLst>
              <a:ext uri="{FF2B5EF4-FFF2-40B4-BE49-F238E27FC236}">
                <a16:creationId xmlns:a16="http://schemas.microsoft.com/office/drawing/2014/main" id="{E08BC809-2255-4A0B-4871-7F9CF07E29F5}"/>
              </a:ext>
            </a:extLst>
          </p:cNvPr>
          <p:cNvPicPr>
            <a:picLocks noGrp="1" noChangeAspect="1" noChangeArrowheads="1"/>
          </p:cNvPicPr>
          <p:nvPr>
            <p:ph sz="quarter" idx="1"/>
          </p:nvPr>
        </p:nvPicPr>
        <p:blipFill>
          <a:blip r:embed="rId2" cstate="print"/>
          <a:srcRect/>
          <a:stretch>
            <a:fillRect/>
          </a:stretch>
        </p:blipFill>
        <p:spPr>
          <a:xfrm>
            <a:off x="1981200" y="1700808"/>
            <a:ext cx="3970784" cy="4608512"/>
          </a:xfrm>
          <a:noFill/>
          <a:ln/>
        </p:spPr>
      </p:pic>
      <p:sp>
        <p:nvSpPr>
          <p:cNvPr id="37894" name="Rectangle 6">
            <a:extLst>
              <a:ext uri="{FF2B5EF4-FFF2-40B4-BE49-F238E27FC236}">
                <a16:creationId xmlns:a16="http://schemas.microsoft.com/office/drawing/2014/main" id="{8795046B-FF96-7C9E-9EAD-9A0C89D1E8F5}"/>
              </a:ext>
            </a:extLst>
          </p:cNvPr>
          <p:cNvSpPr>
            <a:spLocks noGrp="1" noChangeArrowheads="1"/>
          </p:cNvSpPr>
          <p:nvPr>
            <p:ph type="body" sz="half" idx="3"/>
          </p:nvPr>
        </p:nvSpPr>
        <p:spPr>
          <a:xfrm>
            <a:off x="1368927" y="1699419"/>
            <a:ext cx="5384800" cy="4525963"/>
          </a:xfrm>
        </p:spPr>
        <p:txBody>
          <a:bodyPr/>
          <a:lstStyle/>
          <a:p>
            <a:r>
              <a:rPr lang="en-US" sz="2800" dirty="0"/>
              <a:t>Extinct</a:t>
            </a:r>
          </a:p>
          <a:p>
            <a:pPr lvl="1"/>
            <a:r>
              <a:rPr lang="en-US" sz="2400" dirty="0"/>
              <a:t>200 MYA</a:t>
            </a:r>
          </a:p>
          <a:p>
            <a:r>
              <a:rPr lang="en-US" sz="2800" dirty="0"/>
              <a:t>One pair of antennae</a:t>
            </a:r>
          </a:p>
          <a:p>
            <a:r>
              <a:rPr lang="en-US" sz="2800" dirty="0"/>
              <a:t>Biramous appendages</a:t>
            </a:r>
          </a:p>
          <a:p>
            <a:endParaRPr lang="en-US" sz="2800" dirty="0"/>
          </a:p>
          <a:p>
            <a:endParaRPr lang="en-US" sz="2800" dirty="0"/>
          </a:p>
        </p:txBody>
      </p:sp>
      <p:pic>
        <p:nvPicPr>
          <p:cNvPr id="37899" name="Picture 11" descr="appendage">
            <a:extLst>
              <a:ext uri="{FF2B5EF4-FFF2-40B4-BE49-F238E27FC236}">
                <a16:creationId xmlns:a16="http://schemas.microsoft.com/office/drawing/2014/main" id="{D7715F2E-7395-347B-42F5-A12DF3D78875}"/>
              </a:ext>
            </a:extLst>
          </p:cNvPr>
          <p:cNvPicPr>
            <a:picLocks noGrp="1" noChangeAspect="1" noChangeArrowheads="1"/>
          </p:cNvPicPr>
          <p:nvPr>
            <p:ph sz="quarter" idx="2"/>
          </p:nvPr>
        </p:nvPicPr>
        <p:blipFill>
          <a:blip r:embed="rId3" cstate="print"/>
          <a:srcRect/>
          <a:stretch>
            <a:fillRect/>
          </a:stretch>
        </p:blipFill>
        <p:spPr>
          <a:xfrm>
            <a:off x="6629400" y="3962401"/>
            <a:ext cx="2743200" cy="1933575"/>
          </a:xfrm>
          <a:noFill/>
          <a:ln/>
        </p:spPr>
      </p:pic>
      <p:pic>
        <p:nvPicPr>
          <p:cNvPr id="2" name="Picture 7" descr="trilobite-2">
            <a:extLst>
              <a:ext uri="{FF2B5EF4-FFF2-40B4-BE49-F238E27FC236}">
                <a16:creationId xmlns:a16="http://schemas.microsoft.com/office/drawing/2014/main" id="{235FE99F-6236-14E0-7FA6-1C5BFF39FD98}"/>
              </a:ext>
            </a:extLst>
          </p:cNvPr>
          <p:cNvPicPr>
            <a:picLocks noChangeAspect="1" noChangeArrowheads="1"/>
          </p:cNvPicPr>
          <p:nvPr/>
        </p:nvPicPr>
        <p:blipFill>
          <a:blip r:embed="rId2" cstate="print"/>
          <a:srcRect/>
          <a:stretch>
            <a:fillRect/>
          </a:stretch>
        </p:blipFill>
        <p:spPr bwMode="auto">
          <a:xfrm>
            <a:off x="7366000" y="1433679"/>
            <a:ext cx="3970784" cy="4608512"/>
          </a:xfrm>
          <a:prstGeom prst="rect">
            <a:avLst/>
          </a:prstGeom>
          <a:noFill/>
          <a:ln w="9525">
            <a:noFill/>
            <a:miter lim="800000"/>
            <a:headEnd/>
            <a:tailEnd/>
          </a:ln>
          <a:effectLst/>
        </p:spPr>
      </p:pic>
      <p:pic>
        <p:nvPicPr>
          <p:cNvPr id="3" name="Picture 11" descr="appendage">
            <a:extLst>
              <a:ext uri="{FF2B5EF4-FFF2-40B4-BE49-F238E27FC236}">
                <a16:creationId xmlns:a16="http://schemas.microsoft.com/office/drawing/2014/main" id="{12260752-E66A-9FE3-0558-1DCC828ED3F4}"/>
              </a:ext>
            </a:extLst>
          </p:cNvPr>
          <p:cNvPicPr>
            <a:picLocks noChangeAspect="1" noChangeArrowheads="1"/>
          </p:cNvPicPr>
          <p:nvPr/>
        </p:nvPicPr>
        <p:blipFill>
          <a:blip r:embed="rId3" cstate="print"/>
          <a:srcRect/>
          <a:stretch>
            <a:fillRect/>
          </a:stretch>
        </p:blipFill>
        <p:spPr bwMode="auto">
          <a:xfrm>
            <a:off x="3609656" y="4336069"/>
            <a:ext cx="2743200" cy="1933575"/>
          </a:xfrm>
          <a:prstGeom prst="rect">
            <a:avLst/>
          </a:prstGeom>
          <a:noFill/>
          <a:ln w="9525">
            <a:noFill/>
            <a:miter lim="800000"/>
            <a:headEnd/>
            <a:tailEnd/>
          </a:ln>
          <a:effectLst/>
        </p:spPr>
      </p:pic>
    </p:spTree>
    <p:extLst>
      <p:ext uri="{BB962C8B-B14F-4D97-AF65-F5344CB8AC3E}">
        <p14:creationId xmlns:p14="http://schemas.microsoft.com/office/powerpoint/2010/main" val="39758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wipe(left)">
                                      <p:cBhvr>
                                        <p:cTn id="7" dur="500"/>
                                        <p:tgtEl>
                                          <p:spTgt spid="378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8CA96-D68E-6070-6DA4-6F88A554601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845368F-79C0-B6B8-C433-53F8B3656D3F}"/>
              </a:ext>
            </a:extLst>
          </p:cNvPr>
          <p:cNvSpPr>
            <a:spLocks noGrp="1" noChangeArrowheads="1"/>
          </p:cNvSpPr>
          <p:nvPr>
            <p:ph type="title"/>
          </p:nvPr>
        </p:nvSpPr>
        <p:spPr>
          <a:xfrm>
            <a:off x="473299" y="405572"/>
            <a:ext cx="7772400" cy="609600"/>
          </a:xfrm>
        </p:spPr>
        <p:txBody>
          <a:bodyPr/>
          <a:lstStyle/>
          <a:p>
            <a:r>
              <a:rPr lang="en-US" dirty="0"/>
              <a:t>Subphylum Crustacea</a:t>
            </a:r>
          </a:p>
        </p:txBody>
      </p:sp>
      <p:sp>
        <p:nvSpPr>
          <p:cNvPr id="11267" name="Rectangle 3">
            <a:extLst>
              <a:ext uri="{FF2B5EF4-FFF2-40B4-BE49-F238E27FC236}">
                <a16:creationId xmlns:a16="http://schemas.microsoft.com/office/drawing/2014/main" id="{581CD3F3-98DB-FB51-B2FE-822348324671}"/>
              </a:ext>
            </a:extLst>
          </p:cNvPr>
          <p:cNvSpPr>
            <a:spLocks noGrp="1" noChangeArrowheads="1"/>
          </p:cNvSpPr>
          <p:nvPr>
            <p:ph idx="1"/>
          </p:nvPr>
        </p:nvSpPr>
        <p:spPr>
          <a:xfrm>
            <a:off x="588768" y="1029146"/>
            <a:ext cx="6620126" cy="4978622"/>
          </a:xfrm>
        </p:spPr>
        <p:txBody>
          <a:bodyPr/>
          <a:lstStyle/>
          <a:p>
            <a:r>
              <a:rPr lang="en-US" dirty="0"/>
              <a:t>Only arthropods with 2 pair of appendages on their head that serve as feelers .</a:t>
            </a:r>
          </a:p>
          <a:p>
            <a:r>
              <a:rPr lang="en-US" dirty="0"/>
              <a:t>Biramous appendages.</a:t>
            </a:r>
          </a:p>
          <a:p>
            <a:r>
              <a:rPr lang="en-US" dirty="0"/>
              <a:t>Most have 16-20 segments which are fused into several tagmata.</a:t>
            </a:r>
          </a:p>
          <a:p>
            <a:r>
              <a:rPr lang="en-US" dirty="0"/>
              <a:t>Most have gills for respiration.</a:t>
            </a:r>
          </a:p>
          <a:p>
            <a:r>
              <a:rPr lang="en-US" dirty="0"/>
              <a:t>Most have a free-swimming larva called a nauplius.</a:t>
            </a:r>
          </a:p>
        </p:txBody>
      </p:sp>
      <p:pic>
        <p:nvPicPr>
          <p:cNvPr id="2" name="Picture 4" descr="blue crayfish">
            <a:extLst>
              <a:ext uri="{FF2B5EF4-FFF2-40B4-BE49-F238E27FC236}">
                <a16:creationId xmlns:a16="http://schemas.microsoft.com/office/drawing/2014/main" id="{918C15E0-D4ED-ED6A-F9F9-06D55529B95B}"/>
              </a:ext>
            </a:extLst>
          </p:cNvPr>
          <p:cNvPicPr>
            <a:picLocks noChangeAspect="1" noChangeArrowheads="1"/>
          </p:cNvPicPr>
          <p:nvPr/>
        </p:nvPicPr>
        <p:blipFill>
          <a:blip r:embed="rId2" cstate="print"/>
          <a:srcRect/>
          <a:stretch>
            <a:fillRect/>
          </a:stretch>
        </p:blipFill>
        <p:spPr>
          <a:xfrm rot="5400000">
            <a:off x="7703177" y="1255475"/>
            <a:ext cx="3537397" cy="4525963"/>
          </a:xfrm>
          <a:prstGeom prst="rect">
            <a:avLst/>
          </a:prstGeom>
          <a:noFill/>
          <a:ln/>
        </p:spPr>
      </p:pic>
    </p:spTree>
    <p:extLst>
      <p:ext uri="{BB962C8B-B14F-4D97-AF65-F5344CB8AC3E}">
        <p14:creationId xmlns:p14="http://schemas.microsoft.com/office/powerpoint/2010/main" val="1309053342"/>
      </p:ext>
    </p:extLst>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D08F-9C8D-FAFF-416C-5B85C0DD4904}"/>
            </a:ext>
          </a:extLst>
        </p:cNvPr>
        <p:cNvGrpSpPr/>
        <p:nvPr/>
      </p:nvGrpSpPr>
      <p:grpSpPr>
        <a:xfrm>
          <a:off x="0" y="0"/>
          <a:ext cx="0" cy="0"/>
          <a:chOff x="0" y="0"/>
          <a:chExt cx="0" cy="0"/>
        </a:xfrm>
      </p:grpSpPr>
      <p:sp>
        <p:nvSpPr>
          <p:cNvPr id="27650" name="Text Box 2">
            <a:extLst>
              <a:ext uri="{FF2B5EF4-FFF2-40B4-BE49-F238E27FC236}">
                <a16:creationId xmlns:a16="http://schemas.microsoft.com/office/drawing/2014/main" id="{8C6F64A8-06EE-0B5A-5543-FD4E8E92978B}"/>
              </a:ext>
            </a:extLst>
          </p:cNvPr>
          <p:cNvSpPr txBox="1">
            <a:spLocks noChangeArrowheads="1"/>
          </p:cNvSpPr>
          <p:nvPr/>
        </p:nvSpPr>
        <p:spPr bwMode="auto">
          <a:xfrm>
            <a:off x="513347" y="288373"/>
            <a:ext cx="11165306" cy="2739211"/>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2800" b="1" dirty="0">
                <a:solidFill>
                  <a:srgbClr val="C00000"/>
                </a:solidFill>
                <a:latin typeface="Times" charset="0"/>
                <a:cs typeface="Times" charset="0"/>
              </a:rPr>
              <a:t>SubPhylum Crustacea</a:t>
            </a:r>
            <a:endParaRPr lang="en-US" altLang="en-US" sz="2400" dirty="0">
              <a:solidFill>
                <a:srgbClr val="C00000"/>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latin typeface="Times" charset="0"/>
                <a:cs typeface="Times" charset="0"/>
              </a:rPr>
              <a:t>Possess 2 pair of antennae: First pair is homologous to those of insects; second pair is unique to the crustaceans</a:t>
            </a:r>
          </a:p>
          <a:p>
            <a:pPr algn="l" rtl="0" eaLnBrk="0" fontAlgn="base" hangingPunct="0">
              <a:spcBef>
                <a:spcPct val="0"/>
              </a:spcBef>
              <a:spcAft>
                <a:spcPct val="0"/>
              </a:spcAft>
              <a:buFontTx/>
              <a:buChar char="•"/>
            </a:pPr>
            <a:r>
              <a:rPr lang="en-US" altLang="en-US" sz="2400" dirty="0">
                <a:latin typeface="Times" charset="0"/>
                <a:cs typeface="Times" charset="0"/>
              </a:rPr>
              <a:t> Second antennae have various functions, including sensory, locomotion or feeding.</a:t>
            </a:r>
          </a:p>
          <a:p>
            <a:pPr algn="l" rtl="0" eaLnBrk="0" fontAlgn="base" hangingPunct="0">
              <a:spcBef>
                <a:spcPct val="0"/>
              </a:spcBef>
              <a:spcAft>
                <a:spcPct val="0"/>
              </a:spcAft>
              <a:buFontTx/>
              <a:buChar char="•"/>
            </a:pPr>
            <a:r>
              <a:rPr lang="en-US" altLang="en-US" sz="2400" dirty="0">
                <a:latin typeface="Times" charset="0"/>
                <a:cs typeface="Times" charset="0"/>
              </a:rPr>
              <a:t> The head bears a pair of compound eyes and 3 pairs of mouthparts: a pair of </a:t>
            </a:r>
            <a:r>
              <a:rPr lang="en-US" altLang="en-US" sz="2400" b="1" dirty="0">
                <a:solidFill>
                  <a:srgbClr val="002060"/>
                </a:solidFill>
                <a:latin typeface="Times" charset="0"/>
                <a:cs typeface="Times" charset="0"/>
              </a:rPr>
              <a:t>mandibles</a:t>
            </a:r>
            <a:r>
              <a:rPr lang="en-US" altLang="en-US" sz="2400" dirty="0">
                <a:solidFill>
                  <a:srgbClr val="002060"/>
                </a:solidFill>
                <a:latin typeface="Times" charset="0"/>
                <a:cs typeface="Times" charset="0"/>
              </a:rPr>
              <a:t>,</a:t>
            </a:r>
            <a:r>
              <a:rPr lang="en-US" altLang="en-US" sz="2400" dirty="0">
                <a:latin typeface="Times" charset="0"/>
                <a:cs typeface="Times" charset="0"/>
              </a:rPr>
              <a:t> and 2 pairs of</a:t>
            </a:r>
            <a:r>
              <a:rPr lang="en-US" altLang="en-US" sz="2400" b="1" dirty="0">
                <a:latin typeface="Times" charset="0"/>
                <a:cs typeface="Times" charset="0"/>
              </a:rPr>
              <a:t> </a:t>
            </a:r>
            <a:r>
              <a:rPr lang="en-US" altLang="en-US" sz="2400" b="1" dirty="0">
                <a:solidFill>
                  <a:srgbClr val="002060"/>
                </a:solidFill>
                <a:latin typeface="Times" charset="0"/>
                <a:cs typeface="Times" charset="0"/>
              </a:rPr>
              <a:t>maxillae; </a:t>
            </a:r>
            <a:r>
              <a:rPr lang="en-US" altLang="en-US" sz="2400" dirty="0">
                <a:latin typeface="Times" charset="0"/>
                <a:cs typeface="Times" charset="0"/>
              </a:rPr>
              <a:t>used for food handling .</a:t>
            </a:r>
          </a:p>
          <a:p>
            <a:pPr algn="l" rtl="0" eaLnBrk="0" fontAlgn="base" hangingPunct="0">
              <a:spcBef>
                <a:spcPct val="0"/>
              </a:spcBef>
              <a:spcAft>
                <a:spcPct val="0"/>
              </a:spcAft>
              <a:buFontTx/>
              <a:buChar char="•"/>
            </a:pPr>
            <a:endParaRPr lang="en-US" altLang="en-US" sz="2400" dirty="0">
              <a:latin typeface="Times" charset="0"/>
              <a:cs typeface="Times" charset="0"/>
            </a:endParaRPr>
          </a:p>
        </p:txBody>
      </p:sp>
      <p:pic>
        <p:nvPicPr>
          <p:cNvPr id="27651" name="Picture 3" descr="crustacean.jpg                                                 00018B69Macintosh HD                   ABA78158:">
            <a:extLst>
              <a:ext uri="{FF2B5EF4-FFF2-40B4-BE49-F238E27FC236}">
                <a16:creationId xmlns:a16="http://schemas.microsoft.com/office/drawing/2014/main" id="{03BA0CBC-D62C-EF84-1D5D-91EBA9DA67EB}"/>
              </a:ext>
            </a:extLst>
          </p:cNvPr>
          <p:cNvPicPr>
            <a:picLocks noChangeAspect="1" noChangeArrowheads="1"/>
          </p:cNvPicPr>
          <p:nvPr/>
        </p:nvPicPr>
        <p:blipFill>
          <a:blip r:embed="rId2" cstate="print"/>
          <a:srcRect/>
          <a:stretch>
            <a:fillRect/>
          </a:stretch>
        </p:blipFill>
        <p:spPr bwMode="auto">
          <a:xfrm>
            <a:off x="7106653" y="2749550"/>
            <a:ext cx="4572000" cy="3665738"/>
          </a:xfrm>
          <a:prstGeom prst="rect">
            <a:avLst/>
          </a:prstGeom>
          <a:noFill/>
        </p:spPr>
      </p:pic>
      <p:sp>
        <p:nvSpPr>
          <p:cNvPr id="27652" name="Text Box 4">
            <a:extLst>
              <a:ext uri="{FF2B5EF4-FFF2-40B4-BE49-F238E27FC236}">
                <a16:creationId xmlns:a16="http://schemas.microsoft.com/office/drawing/2014/main" id="{CBF06502-2DED-A70C-C6AA-5CEF79897ED6}"/>
              </a:ext>
            </a:extLst>
          </p:cNvPr>
          <p:cNvSpPr txBox="1">
            <a:spLocks noChangeArrowheads="1"/>
          </p:cNvSpPr>
          <p:nvPr/>
        </p:nvSpPr>
        <p:spPr bwMode="auto">
          <a:xfrm>
            <a:off x="633664" y="2998968"/>
            <a:ext cx="6392778" cy="2677656"/>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latin typeface="Times" charset="0"/>
                <a:cs typeface="Times" charset="0"/>
              </a:rPr>
              <a:t>Trunk varies considerably among  classes</a:t>
            </a:r>
          </a:p>
          <a:p>
            <a:pPr algn="l" rtl="0" eaLnBrk="0" fontAlgn="base" hangingPunct="0">
              <a:spcBef>
                <a:spcPct val="0"/>
              </a:spcBef>
              <a:spcAft>
                <a:spcPct val="0"/>
              </a:spcAft>
              <a:buFontTx/>
              <a:buChar char="•"/>
            </a:pPr>
            <a:r>
              <a:rPr lang="en-US" altLang="en-US" sz="2400" dirty="0">
                <a:latin typeface="Times" charset="0"/>
                <a:cs typeface="Times" charset="0"/>
              </a:rPr>
              <a:t> Primitively, the first three pairs of thoracic segments are </a:t>
            </a:r>
            <a:r>
              <a:rPr lang="en-US" altLang="en-US" sz="2400" b="1" dirty="0">
                <a:solidFill>
                  <a:srgbClr val="002060"/>
                </a:solidFill>
                <a:latin typeface="Times" charset="0"/>
                <a:cs typeface="Times" charset="0"/>
              </a:rPr>
              <a:t>maxillipeds;</a:t>
            </a:r>
            <a:r>
              <a:rPr lang="en-US" altLang="en-US" sz="2400" b="1" dirty="0">
                <a:solidFill>
                  <a:srgbClr val="FFFFFF"/>
                </a:solidFill>
                <a:latin typeface="Times" charset="0"/>
                <a:cs typeface="Times" charset="0"/>
              </a:rPr>
              <a:t> </a:t>
            </a:r>
            <a:r>
              <a:rPr lang="en-US" altLang="en-US" sz="2400" dirty="0">
                <a:latin typeface="Times" charset="0"/>
                <a:cs typeface="Times" charset="0"/>
              </a:rPr>
              <a:t>function in handling food</a:t>
            </a:r>
          </a:p>
          <a:p>
            <a:pPr algn="l" rtl="0" eaLnBrk="0" fontAlgn="base" hangingPunct="0">
              <a:spcBef>
                <a:spcPct val="0"/>
              </a:spcBef>
              <a:spcAft>
                <a:spcPct val="0"/>
              </a:spcAft>
              <a:buFontTx/>
              <a:buChar char="•"/>
            </a:pPr>
            <a:r>
              <a:rPr lang="en-US" altLang="en-US" sz="2400" dirty="0">
                <a:latin typeface="Times" charset="0"/>
                <a:cs typeface="Times" charset="0"/>
              </a:rPr>
              <a:t> Also, there are usually 5 pairs of appendages strengthened for walking (walking legs) and protection</a:t>
            </a:r>
            <a:r>
              <a:rPr lang="en-US" altLang="en-US" sz="2400" dirty="0">
                <a:solidFill>
                  <a:schemeClr val="bg1">
                    <a:lumMod val="50000"/>
                  </a:schemeClr>
                </a:solidFill>
                <a:latin typeface="Times" charset="0"/>
                <a:cs typeface="Times" charset="0"/>
              </a:rPr>
              <a:t> </a:t>
            </a:r>
            <a:r>
              <a:rPr lang="en-US" altLang="en-US" sz="2400" b="1" dirty="0">
                <a:latin typeface="Times" charset="0"/>
                <a:cs typeface="Times" charset="0"/>
              </a:rPr>
              <a:t>(</a:t>
            </a:r>
            <a:r>
              <a:rPr lang="en-US" altLang="en-US" sz="2400" b="1" dirty="0">
                <a:solidFill>
                  <a:srgbClr val="002060"/>
                </a:solidFill>
                <a:latin typeface="Times" charset="0"/>
                <a:cs typeface="Times" charset="0"/>
              </a:rPr>
              <a:t>chelipeds,</a:t>
            </a:r>
            <a:r>
              <a:rPr lang="en-US" altLang="en-US" sz="2400" b="1" dirty="0">
                <a:solidFill>
                  <a:srgbClr val="FFFFFF"/>
                </a:solidFill>
                <a:latin typeface="Times" charset="0"/>
                <a:cs typeface="Times" charset="0"/>
              </a:rPr>
              <a:t> </a:t>
            </a:r>
            <a:r>
              <a:rPr lang="en-US" altLang="en-US" sz="2400" dirty="0">
                <a:latin typeface="Times" charset="0"/>
                <a:cs typeface="Times" charset="0"/>
              </a:rPr>
              <a:t>pincer-like claws)</a:t>
            </a:r>
            <a:endParaRPr lang="en-US" altLang="en-US" sz="2400" dirty="0">
              <a:latin typeface="Times" charset="0"/>
            </a:endParaRPr>
          </a:p>
        </p:txBody>
      </p:sp>
    </p:spTree>
    <p:extLst>
      <p:ext uri="{BB962C8B-B14F-4D97-AF65-F5344CB8AC3E}">
        <p14:creationId xmlns:p14="http://schemas.microsoft.com/office/powerpoint/2010/main" val="420054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B2D9-DEA2-B44D-8FCA-162CBF1486D0}"/>
            </a:ext>
          </a:extLst>
        </p:cNvPr>
        <p:cNvGrpSpPr/>
        <p:nvPr/>
      </p:nvGrpSpPr>
      <p:grpSpPr>
        <a:xfrm>
          <a:off x="0" y="0"/>
          <a:ext cx="0" cy="0"/>
          <a:chOff x="0" y="0"/>
          <a:chExt cx="0" cy="0"/>
        </a:xfrm>
      </p:grpSpPr>
      <p:sp>
        <p:nvSpPr>
          <p:cNvPr id="28674" name="Text Box 2">
            <a:extLst>
              <a:ext uri="{FF2B5EF4-FFF2-40B4-BE49-F238E27FC236}">
                <a16:creationId xmlns:a16="http://schemas.microsoft.com/office/drawing/2014/main" id="{99234C9F-8F12-167A-EB34-798EA108F7D9}"/>
              </a:ext>
            </a:extLst>
          </p:cNvPr>
          <p:cNvSpPr txBox="1">
            <a:spLocks noChangeArrowheads="1"/>
          </p:cNvSpPr>
          <p:nvPr/>
        </p:nvSpPr>
        <p:spPr bwMode="auto">
          <a:xfrm>
            <a:off x="513348" y="272716"/>
            <a:ext cx="11133220" cy="2862322"/>
          </a:xfrm>
          <a:prstGeom prst="rect">
            <a:avLst/>
          </a:prstGeom>
          <a:noFill/>
          <a:ln w="9525">
            <a:noFill/>
            <a:miter lim="800000"/>
            <a:headEnd/>
            <a:tailEnd/>
          </a:ln>
          <a:effectLst/>
        </p:spPr>
        <p:txBody>
          <a:bodyPr wrap="square">
            <a:spAutoFit/>
          </a:bodyPr>
          <a:lstStyle/>
          <a:p>
            <a:pPr algn="l" rtl="0" eaLnBrk="0" fontAlgn="base" hangingPunct="0">
              <a:spcBef>
                <a:spcPct val="50000"/>
              </a:spcBef>
              <a:spcAft>
                <a:spcPct val="0"/>
              </a:spcAft>
            </a:pPr>
            <a:r>
              <a:rPr lang="en-US" altLang="en-US" b="1" dirty="0">
                <a:solidFill>
                  <a:schemeClr val="tx2">
                    <a:lumMod val="90000"/>
                  </a:schemeClr>
                </a:solidFill>
                <a:latin typeface="Times" charset="0"/>
                <a:cs typeface="Times" charset="0"/>
              </a:rPr>
              <a:t>Subphylum Crustacea cont.</a:t>
            </a:r>
            <a:r>
              <a:rPr lang="en-US" altLang="en-US" sz="2400" dirty="0">
                <a:solidFill>
                  <a:schemeClr val="tx2">
                    <a:lumMod val="90000"/>
                  </a:schemeClr>
                </a:solidFill>
                <a:latin typeface="Times" charset="0"/>
                <a:cs typeface="Times" charset="0"/>
              </a:rPr>
              <a:t> </a:t>
            </a:r>
          </a:p>
          <a:p>
            <a:pPr algn="l" rtl="0" eaLnBrk="0" fontAlgn="base" hangingPunct="0">
              <a:spcBef>
                <a:spcPct val="50000"/>
              </a:spcBef>
              <a:spcAft>
                <a:spcPct val="0"/>
              </a:spcAft>
              <a:buFontTx/>
              <a:buChar char="•"/>
            </a:pPr>
            <a:r>
              <a:rPr lang="en-US" altLang="en-US" sz="2400" dirty="0">
                <a:latin typeface="Times" charset="0"/>
                <a:cs typeface="Times" charset="0"/>
              </a:rPr>
              <a:t>Abdomen is also highly variable, but it is primitively large</a:t>
            </a:r>
          </a:p>
          <a:p>
            <a:pPr algn="l" rtl="0" eaLnBrk="0" fontAlgn="base" hangingPunct="0">
              <a:spcBef>
                <a:spcPct val="0"/>
              </a:spcBef>
              <a:spcAft>
                <a:spcPct val="0"/>
              </a:spcAft>
              <a:buFontTx/>
              <a:buChar char="•"/>
            </a:pPr>
            <a:r>
              <a:rPr lang="en-US" altLang="en-US" sz="2400" dirty="0">
                <a:latin typeface="Times" charset="0"/>
                <a:cs typeface="Times" charset="0"/>
              </a:rPr>
              <a:t> Groups with a well-developed abdomen usually possess six pairs of appendages: Five pairs of structures called</a:t>
            </a:r>
            <a:r>
              <a:rPr lang="en-US" altLang="en-US" sz="2400" dirty="0">
                <a:solidFill>
                  <a:schemeClr val="bg1">
                    <a:lumMod val="50000"/>
                  </a:schemeClr>
                </a:solidFill>
                <a:latin typeface="Times" charset="0"/>
                <a:cs typeface="Times" charset="0"/>
              </a:rPr>
              <a:t> </a:t>
            </a:r>
            <a:r>
              <a:rPr lang="en-US" altLang="en-US" sz="2400" b="1" dirty="0">
                <a:solidFill>
                  <a:schemeClr val="tx2">
                    <a:lumMod val="90000"/>
                  </a:schemeClr>
                </a:solidFill>
                <a:latin typeface="Times" charset="0"/>
                <a:cs typeface="Times" charset="0"/>
              </a:rPr>
              <a:t>swimmerets (=pleopods</a:t>
            </a:r>
            <a:r>
              <a:rPr lang="en-US" altLang="en-US" sz="2400" b="1" dirty="0">
                <a:latin typeface="Times" charset="0"/>
                <a:cs typeface="Times" charset="0"/>
              </a:rPr>
              <a:t>); </a:t>
            </a:r>
            <a:r>
              <a:rPr lang="en-US" altLang="en-US" sz="2400" dirty="0">
                <a:latin typeface="Times" charset="0"/>
                <a:cs typeface="Times" charset="0"/>
              </a:rPr>
              <a:t>one pair</a:t>
            </a:r>
            <a:r>
              <a:rPr lang="en-US" altLang="en-US" sz="2400" b="1" dirty="0">
                <a:latin typeface="Times" charset="0"/>
                <a:cs typeface="Times" charset="0"/>
              </a:rPr>
              <a:t> </a:t>
            </a:r>
            <a:r>
              <a:rPr lang="en-US" altLang="en-US" sz="2400" dirty="0">
                <a:latin typeface="Times" charset="0"/>
                <a:cs typeface="Times" charset="0"/>
              </a:rPr>
              <a:t> of structures called </a:t>
            </a:r>
            <a:r>
              <a:rPr lang="en-US" altLang="en-US" sz="2400" b="1" dirty="0">
                <a:solidFill>
                  <a:srgbClr val="C00000"/>
                </a:solidFill>
                <a:latin typeface="Times" charset="0"/>
                <a:cs typeface="Times" charset="0"/>
              </a:rPr>
              <a:t>uropods.</a:t>
            </a:r>
            <a:r>
              <a:rPr lang="en-US" altLang="en-US" sz="2400" b="1" dirty="0">
                <a:solidFill>
                  <a:schemeClr val="tx2">
                    <a:lumMod val="90000"/>
                  </a:schemeClr>
                </a:solidFill>
                <a:latin typeface="Times" charset="0"/>
                <a:cs typeface="Times" charset="0"/>
              </a:rPr>
              <a:t> </a:t>
            </a:r>
            <a:endParaRPr lang="en-US" altLang="en-US" sz="2400" dirty="0">
              <a:solidFill>
                <a:schemeClr val="tx2">
                  <a:lumMod val="90000"/>
                </a:schemeClr>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latin typeface="Times" charset="0"/>
                <a:cs typeface="Times" charset="0"/>
              </a:rPr>
              <a:t>Uropods together with the terminal </a:t>
            </a:r>
            <a:r>
              <a:rPr lang="en-US" altLang="en-US" sz="2400" b="1" dirty="0">
                <a:latin typeface="Times" charset="0"/>
                <a:cs typeface="Times" charset="0"/>
              </a:rPr>
              <a:t>telson</a:t>
            </a:r>
            <a:r>
              <a:rPr lang="en-US" altLang="en-US" sz="2400" dirty="0">
                <a:latin typeface="Times" charset="0"/>
                <a:cs typeface="Times" charset="0"/>
              </a:rPr>
              <a:t> form a tail fan than can serve as rudders during locomotion.</a:t>
            </a:r>
          </a:p>
        </p:txBody>
      </p:sp>
      <p:pic>
        <p:nvPicPr>
          <p:cNvPr id="28675" name="Picture 3" descr="crustacean.jpg                                                 00018B69Macintosh HD                   ABA78158:">
            <a:extLst>
              <a:ext uri="{FF2B5EF4-FFF2-40B4-BE49-F238E27FC236}">
                <a16:creationId xmlns:a16="http://schemas.microsoft.com/office/drawing/2014/main" id="{75093A3D-CCAC-DD69-6258-8EAEB54C3A80}"/>
              </a:ext>
            </a:extLst>
          </p:cNvPr>
          <p:cNvPicPr>
            <a:picLocks noChangeAspect="1" noChangeArrowheads="1"/>
          </p:cNvPicPr>
          <p:nvPr/>
        </p:nvPicPr>
        <p:blipFill>
          <a:blip r:embed="rId2" cstate="print"/>
          <a:srcRect/>
          <a:stretch>
            <a:fillRect/>
          </a:stretch>
        </p:blipFill>
        <p:spPr bwMode="auto">
          <a:xfrm>
            <a:off x="3274005" y="2739189"/>
            <a:ext cx="7704856" cy="3613485"/>
          </a:xfrm>
          <a:prstGeom prst="rect">
            <a:avLst/>
          </a:prstGeom>
          <a:noFill/>
        </p:spPr>
      </p:pic>
    </p:spTree>
    <p:extLst>
      <p:ext uri="{BB962C8B-B14F-4D97-AF65-F5344CB8AC3E}">
        <p14:creationId xmlns:p14="http://schemas.microsoft.com/office/powerpoint/2010/main" val="40470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0C392-D708-8AD3-C5AB-59983FA490C6}"/>
            </a:ext>
          </a:extLst>
        </p:cNvPr>
        <p:cNvGrpSpPr/>
        <p:nvPr/>
      </p:nvGrpSpPr>
      <p:grpSpPr>
        <a:xfrm>
          <a:off x="0" y="0"/>
          <a:ext cx="0" cy="0"/>
          <a:chOff x="0" y="0"/>
          <a:chExt cx="0" cy="0"/>
        </a:xfrm>
      </p:grpSpPr>
      <p:sp>
        <p:nvSpPr>
          <p:cNvPr id="43010" name="Text Box 2">
            <a:extLst>
              <a:ext uri="{FF2B5EF4-FFF2-40B4-BE49-F238E27FC236}">
                <a16:creationId xmlns:a16="http://schemas.microsoft.com/office/drawing/2014/main" id="{1309BB3D-6E25-3791-7BCC-55252593C4D7}"/>
              </a:ext>
            </a:extLst>
          </p:cNvPr>
          <p:cNvSpPr txBox="1">
            <a:spLocks noChangeArrowheads="1"/>
          </p:cNvSpPr>
          <p:nvPr/>
        </p:nvSpPr>
        <p:spPr bwMode="auto">
          <a:xfrm>
            <a:off x="552450" y="360949"/>
            <a:ext cx="11134224" cy="2215991"/>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b="1" dirty="0">
                <a:solidFill>
                  <a:schemeClr val="tx2">
                    <a:lumMod val="90000"/>
                  </a:schemeClr>
                </a:solidFill>
                <a:latin typeface="Times" charset="0"/>
                <a:cs typeface="Times" charset="0"/>
              </a:rPr>
              <a:t>SubPhylum Crustacea cont.</a:t>
            </a:r>
          </a:p>
          <a:p>
            <a:pPr algn="l" rtl="0" eaLnBrk="0" fontAlgn="base" hangingPunct="0">
              <a:spcBef>
                <a:spcPct val="0"/>
              </a:spcBef>
              <a:spcAft>
                <a:spcPct val="0"/>
              </a:spcAft>
            </a:pPr>
            <a:r>
              <a:rPr lang="en-US" altLang="en-US" sz="2400" dirty="0">
                <a:solidFill>
                  <a:schemeClr val="tx2">
                    <a:lumMod val="90000"/>
                  </a:schemeClr>
                </a:solidFill>
                <a:latin typeface="Times" charset="0"/>
                <a:cs typeface="Times" charset="0"/>
              </a:rPr>
              <a:t> </a:t>
            </a:r>
          </a:p>
          <a:p>
            <a:pPr algn="l" rtl="0" eaLnBrk="0" fontAlgn="base" hangingPunct="0">
              <a:spcBef>
                <a:spcPct val="0"/>
              </a:spcBef>
              <a:spcAft>
                <a:spcPct val="0"/>
              </a:spcAft>
              <a:buFontTx/>
              <a:buChar char="•"/>
            </a:pPr>
            <a:r>
              <a:rPr lang="en-US" altLang="en-US" sz="2400" dirty="0">
                <a:solidFill>
                  <a:schemeClr val="tx2">
                    <a:lumMod val="10000"/>
                  </a:schemeClr>
                </a:solidFill>
                <a:latin typeface="Times" charset="0"/>
                <a:cs typeface="Times" charset="0"/>
              </a:rPr>
              <a:t>Primitively many of the appendages of the crustaceans are </a:t>
            </a:r>
            <a:r>
              <a:rPr lang="en-US" altLang="en-US" sz="2400" b="1" dirty="0">
                <a:solidFill>
                  <a:schemeClr val="tx2">
                    <a:lumMod val="90000"/>
                  </a:schemeClr>
                </a:solidFill>
                <a:latin typeface="Times" charset="0"/>
                <a:cs typeface="Times" charset="0"/>
              </a:rPr>
              <a:t>biramous:</a:t>
            </a:r>
            <a:r>
              <a:rPr lang="en-US" altLang="en-US" sz="2400" dirty="0">
                <a:solidFill>
                  <a:srgbClr val="FFFFFF"/>
                </a:solidFill>
                <a:latin typeface="Times" charset="0"/>
                <a:cs typeface="Times" charset="0"/>
              </a:rPr>
              <a:t> </a:t>
            </a:r>
            <a:r>
              <a:rPr lang="en-US" altLang="en-US" sz="2400" dirty="0">
                <a:solidFill>
                  <a:schemeClr val="tx2">
                    <a:lumMod val="10000"/>
                  </a:schemeClr>
                </a:solidFill>
                <a:latin typeface="Times" charset="0"/>
                <a:cs typeface="Times" charset="0"/>
              </a:rPr>
              <a:t>there is an outer </a:t>
            </a:r>
            <a:r>
              <a:rPr lang="en-US" altLang="en-US" sz="2400" b="1" dirty="0">
                <a:solidFill>
                  <a:srgbClr val="C00000"/>
                </a:solidFill>
                <a:latin typeface="Times" charset="0"/>
                <a:cs typeface="Times" charset="0"/>
              </a:rPr>
              <a:t>exopod</a:t>
            </a:r>
            <a:r>
              <a:rPr lang="en-US" altLang="en-US" sz="2400" b="1" dirty="0">
                <a:solidFill>
                  <a:srgbClr val="FFFFFF"/>
                </a:solidFill>
                <a:latin typeface="Times" charset="0"/>
                <a:cs typeface="Times" charset="0"/>
              </a:rPr>
              <a:t> </a:t>
            </a:r>
            <a:r>
              <a:rPr lang="en-US" altLang="en-US" sz="2400" dirty="0">
                <a:solidFill>
                  <a:schemeClr val="tx2">
                    <a:lumMod val="10000"/>
                  </a:schemeClr>
                </a:solidFill>
                <a:latin typeface="Times" charset="0"/>
                <a:cs typeface="Times" charset="0"/>
              </a:rPr>
              <a:t>and an inner </a:t>
            </a:r>
            <a:r>
              <a:rPr lang="en-US" altLang="en-US" sz="2400" b="1" dirty="0">
                <a:solidFill>
                  <a:srgbClr val="C00000"/>
                </a:solidFill>
                <a:latin typeface="Times" charset="0"/>
                <a:cs typeface="Times" charset="0"/>
              </a:rPr>
              <a:t>endopod.</a:t>
            </a: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solidFill>
                  <a:schemeClr val="tx2">
                    <a:lumMod val="10000"/>
                  </a:schemeClr>
                </a:solidFill>
                <a:latin typeface="Times" charset="0"/>
                <a:cs typeface="Times" charset="0"/>
              </a:rPr>
              <a:t>They usually have an extremely hardened exoskeleton, which is impregnated with calcium carbonate </a:t>
            </a:r>
            <a:r>
              <a:rPr lang="en-US" altLang="en-US" sz="2400" dirty="0">
                <a:solidFill>
                  <a:srgbClr val="FFFFFF"/>
                </a:solidFill>
                <a:latin typeface="Times" charset="0"/>
                <a:cs typeface="Times" charset="0"/>
              </a:rPr>
              <a:t>– </a:t>
            </a:r>
            <a:r>
              <a:rPr lang="en-US" altLang="en-US" sz="2400" b="1" dirty="0">
                <a:solidFill>
                  <a:srgbClr val="C00000"/>
                </a:solidFill>
                <a:latin typeface="Times" charset="0"/>
                <a:cs typeface="Times" charset="0"/>
              </a:rPr>
              <a:t>carapace.</a:t>
            </a:r>
          </a:p>
        </p:txBody>
      </p:sp>
      <p:pic>
        <p:nvPicPr>
          <p:cNvPr id="43011" name="Picture 3" descr="crustacean.jpg                                                 00018B69Macintosh HD                   ABA78158:">
            <a:extLst>
              <a:ext uri="{FF2B5EF4-FFF2-40B4-BE49-F238E27FC236}">
                <a16:creationId xmlns:a16="http://schemas.microsoft.com/office/drawing/2014/main" id="{874CBBA0-C0C4-1C74-F0B5-7435C1EFCC2D}"/>
              </a:ext>
            </a:extLst>
          </p:cNvPr>
          <p:cNvPicPr>
            <a:picLocks noChangeAspect="1" noChangeArrowheads="1"/>
          </p:cNvPicPr>
          <p:nvPr/>
        </p:nvPicPr>
        <p:blipFill>
          <a:blip r:embed="rId2" cstate="print"/>
          <a:srcRect/>
          <a:stretch>
            <a:fillRect/>
          </a:stretch>
        </p:blipFill>
        <p:spPr bwMode="auto">
          <a:xfrm>
            <a:off x="5410200" y="2514600"/>
            <a:ext cx="5715000" cy="3657600"/>
          </a:xfrm>
          <a:prstGeom prst="rect">
            <a:avLst/>
          </a:prstGeom>
          <a:noFill/>
        </p:spPr>
      </p:pic>
      <p:pic>
        <p:nvPicPr>
          <p:cNvPr id="43012" name="Picture 4" descr="biramous.jpg                                                   00018B69Macintosh HD                   ABA78158:">
            <a:extLst>
              <a:ext uri="{FF2B5EF4-FFF2-40B4-BE49-F238E27FC236}">
                <a16:creationId xmlns:a16="http://schemas.microsoft.com/office/drawing/2014/main" id="{556EDD2E-2DC8-4986-7E9A-651ABA447AA7}"/>
              </a:ext>
            </a:extLst>
          </p:cNvPr>
          <p:cNvPicPr>
            <a:picLocks noChangeAspect="1" noChangeArrowheads="1"/>
          </p:cNvPicPr>
          <p:nvPr/>
        </p:nvPicPr>
        <p:blipFill>
          <a:blip r:embed="rId3" cstate="print"/>
          <a:srcRect/>
          <a:stretch>
            <a:fillRect/>
          </a:stretch>
        </p:blipFill>
        <p:spPr bwMode="auto">
          <a:xfrm>
            <a:off x="1155032" y="2667000"/>
            <a:ext cx="3969418" cy="3352800"/>
          </a:xfrm>
          <a:prstGeom prst="rect">
            <a:avLst/>
          </a:prstGeom>
          <a:noFill/>
        </p:spPr>
      </p:pic>
    </p:spTree>
    <p:extLst>
      <p:ext uri="{BB962C8B-B14F-4D97-AF65-F5344CB8AC3E}">
        <p14:creationId xmlns:p14="http://schemas.microsoft.com/office/powerpoint/2010/main" val="78301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01F1-36D8-6DC7-9C37-B7FC67FD05D4}"/>
            </a:ext>
          </a:extLst>
        </p:cNvPr>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2C598977-ABB2-CB45-B084-64C1E98B643D}"/>
              </a:ext>
            </a:extLst>
          </p:cNvPr>
          <p:cNvSpPr>
            <a:spLocks noGrp="1"/>
          </p:cNvSpPr>
          <p:nvPr>
            <p:ph type="sldNum" sz="quarter" idx="12"/>
          </p:nvPr>
        </p:nvSpPr>
        <p:spPr/>
        <p:txBody>
          <a:bodyPr/>
          <a:lstStyle/>
          <a:p>
            <a:fld id="{7C0BD581-18DA-4946-9A74-72AEE394550A}" type="slidenum">
              <a:rPr lang="en-US">
                <a:solidFill>
                  <a:srgbClr val="000000"/>
                </a:solidFill>
              </a:rPr>
              <a:pPr/>
              <a:t>26</a:t>
            </a:fld>
            <a:endParaRPr lang="en-US">
              <a:solidFill>
                <a:srgbClr val="000000"/>
              </a:solidFill>
            </a:endParaRPr>
          </a:p>
        </p:txBody>
      </p:sp>
      <p:pic>
        <p:nvPicPr>
          <p:cNvPr id="119810" name="Picture 2" descr="19_01">
            <a:extLst>
              <a:ext uri="{FF2B5EF4-FFF2-40B4-BE49-F238E27FC236}">
                <a16:creationId xmlns:a16="http://schemas.microsoft.com/office/drawing/2014/main" id="{DE96C363-4557-72C9-DDAD-333909C5DC8A}"/>
              </a:ext>
            </a:extLst>
          </p:cNvPr>
          <p:cNvPicPr>
            <a:picLocks noChangeAspect="1" noChangeArrowheads="1"/>
          </p:cNvPicPr>
          <p:nvPr/>
        </p:nvPicPr>
        <p:blipFill>
          <a:blip r:embed="rId3" cstate="print"/>
          <a:srcRect/>
          <a:stretch>
            <a:fillRect/>
          </a:stretch>
        </p:blipFill>
        <p:spPr bwMode="auto">
          <a:xfrm>
            <a:off x="1098884" y="481262"/>
            <a:ext cx="10018295" cy="5719011"/>
          </a:xfrm>
          <a:prstGeom prst="rect">
            <a:avLst/>
          </a:prstGeom>
          <a:noFill/>
          <a:ln w="9525">
            <a:noFill/>
            <a:miter lim="800000"/>
            <a:headEnd/>
            <a:tailEnd/>
          </a:ln>
          <a:effectLst/>
        </p:spPr>
      </p:pic>
    </p:spTree>
    <p:extLst>
      <p:ext uri="{BB962C8B-B14F-4D97-AF65-F5344CB8AC3E}">
        <p14:creationId xmlns:p14="http://schemas.microsoft.com/office/powerpoint/2010/main" val="3313277782"/>
      </p:ext>
    </p:extLst>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1F8D4-EF05-E6AF-76AD-BAF9357630A7}"/>
            </a:ext>
          </a:extLst>
        </p:cNvPr>
        <p:cNvGrpSpPr/>
        <p:nvPr/>
      </p:nvGrpSpPr>
      <p:grpSpPr>
        <a:xfrm>
          <a:off x="0" y="0"/>
          <a:ext cx="0" cy="0"/>
          <a:chOff x="0" y="0"/>
          <a:chExt cx="0" cy="0"/>
        </a:xfrm>
      </p:grpSpPr>
      <p:sp>
        <p:nvSpPr>
          <p:cNvPr id="95234" name="Rectangle 2">
            <a:extLst>
              <a:ext uri="{FF2B5EF4-FFF2-40B4-BE49-F238E27FC236}">
                <a16:creationId xmlns:a16="http://schemas.microsoft.com/office/drawing/2014/main" id="{F1BDF439-219D-8590-8839-DC1B5AFE0A71}"/>
              </a:ext>
            </a:extLst>
          </p:cNvPr>
          <p:cNvSpPr>
            <a:spLocks noGrp="1" noChangeArrowheads="1"/>
          </p:cNvSpPr>
          <p:nvPr>
            <p:ph type="title"/>
          </p:nvPr>
        </p:nvSpPr>
        <p:spPr/>
        <p:txBody>
          <a:bodyPr/>
          <a:lstStyle/>
          <a:p>
            <a:r>
              <a:rPr lang="en-US" dirty="0">
                <a:solidFill>
                  <a:schemeClr val="tx2">
                    <a:lumMod val="90000"/>
                  </a:schemeClr>
                </a:solidFill>
              </a:rPr>
              <a:t>Crayfish</a:t>
            </a:r>
          </a:p>
        </p:txBody>
      </p:sp>
      <p:pic>
        <p:nvPicPr>
          <p:cNvPr id="95235" name="Picture 3" descr="crayfish_large">
            <a:extLst>
              <a:ext uri="{FF2B5EF4-FFF2-40B4-BE49-F238E27FC236}">
                <a16:creationId xmlns:a16="http://schemas.microsoft.com/office/drawing/2014/main" id="{5B23386D-D598-74E0-11CC-79332AB14A37}"/>
              </a:ext>
            </a:extLst>
          </p:cNvPr>
          <p:cNvPicPr>
            <a:picLocks noGrp="1" noChangeAspect="1" noChangeArrowheads="1"/>
          </p:cNvPicPr>
          <p:nvPr>
            <p:ph idx="1"/>
          </p:nvPr>
        </p:nvPicPr>
        <p:blipFill>
          <a:blip r:embed="rId2" cstate="print"/>
          <a:stretch>
            <a:fillRect/>
          </a:stretch>
        </p:blipFill>
        <p:spPr>
          <a:xfrm>
            <a:off x="1981200" y="1758181"/>
            <a:ext cx="8229600" cy="4179838"/>
          </a:xfrm>
          <a:noFill/>
          <a:ln/>
        </p:spPr>
      </p:pic>
      <p:sp>
        <p:nvSpPr>
          <p:cNvPr id="5" name="Slide Number Placeholder 5">
            <a:extLst>
              <a:ext uri="{FF2B5EF4-FFF2-40B4-BE49-F238E27FC236}">
                <a16:creationId xmlns:a16="http://schemas.microsoft.com/office/drawing/2014/main" id="{0609A024-6189-B6AD-E413-49E5306101A5}"/>
              </a:ext>
            </a:extLst>
          </p:cNvPr>
          <p:cNvSpPr>
            <a:spLocks noGrp="1"/>
          </p:cNvSpPr>
          <p:nvPr>
            <p:ph type="sldNum" sz="quarter" idx="12"/>
          </p:nvPr>
        </p:nvSpPr>
        <p:spPr/>
        <p:txBody>
          <a:bodyPr/>
          <a:lstStyle/>
          <a:p>
            <a:fld id="{D3C3E0F2-3171-4F46-B6D8-F77859D56CDF}" type="slidenum">
              <a:rPr lang="en-US">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4145322905"/>
      </p:ext>
    </p:extLst>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7" name="Picture 3" descr="19_02"/>
          <p:cNvPicPr>
            <a:picLocks noChangeAspect="1" noChangeArrowheads="1"/>
          </p:cNvPicPr>
          <p:nvPr/>
        </p:nvPicPr>
        <p:blipFill>
          <a:blip r:embed="rId3" cstate="print"/>
          <a:srcRect/>
          <a:stretch>
            <a:fillRect/>
          </a:stretch>
        </p:blipFill>
        <p:spPr bwMode="auto">
          <a:xfrm>
            <a:off x="1891506" y="1124744"/>
            <a:ext cx="8596982" cy="5064200"/>
          </a:xfrm>
          <a:prstGeom prst="rect">
            <a:avLst/>
          </a:prstGeom>
          <a:noFill/>
          <a:ln w="9525">
            <a:noFill/>
            <a:miter lim="800000"/>
            <a:headEnd/>
            <a:tailEnd/>
          </a:ln>
          <a:effectLst/>
        </p:spPr>
      </p:pic>
      <p:sp>
        <p:nvSpPr>
          <p:cNvPr id="400386" name="Rectangle 2"/>
          <p:cNvSpPr>
            <a:spLocks noGrp="1" noChangeArrowheads="1"/>
          </p:cNvSpPr>
          <p:nvPr>
            <p:ph type="title"/>
          </p:nvPr>
        </p:nvSpPr>
        <p:spPr>
          <a:xfrm>
            <a:off x="1945565" y="476672"/>
            <a:ext cx="8229600" cy="477606"/>
          </a:xfrm>
        </p:spPr>
        <p:txBody>
          <a:bodyPr>
            <a:normAutofit fontScale="90000"/>
          </a:bodyPr>
          <a:lstStyle/>
          <a:p>
            <a:r>
              <a:rPr lang="en-CA" dirty="0">
                <a:solidFill>
                  <a:schemeClr val="tx2">
                    <a:lumMod val="90000"/>
                  </a:schemeClr>
                </a:solidFill>
              </a:rPr>
              <a:t>External Features of a Decapod</a:t>
            </a:r>
          </a:p>
        </p:txBody>
      </p:sp>
    </p:spTree>
    <p:extLst>
      <p:ext uri="{BB962C8B-B14F-4D97-AF65-F5344CB8AC3E}">
        <p14:creationId xmlns:p14="http://schemas.microsoft.com/office/powerpoint/2010/main" val="3309233363"/>
      </p:ext>
    </p:extLst>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9" name="Picture 3" descr="19_04"/>
          <p:cNvPicPr>
            <a:picLocks noChangeAspect="1" noChangeArrowheads="1"/>
          </p:cNvPicPr>
          <p:nvPr/>
        </p:nvPicPr>
        <p:blipFill>
          <a:blip r:embed="rId3" cstate="print"/>
          <a:srcRect/>
          <a:stretch>
            <a:fillRect/>
          </a:stretch>
        </p:blipFill>
        <p:spPr bwMode="auto">
          <a:xfrm>
            <a:off x="1524000" y="994610"/>
            <a:ext cx="9144000" cy="5386717"/>
          </a:xfrm>
          <a:prstGeom prst="rect">
            <a:avLst/>
          </a:prstGeom>
          <a:noFill/>
          <a:ln w="9525">
            <a:noFill/>
            <a:miter lim="800000"/>
            <a:headEnd/>
            <a:tailEnd/>
          </a:ln>
          <a:effectLst/>
        </p:spPr>
      </p:pic>
      <p:sp>
        <p:nvSpPr>
          <p:cNvPr id="408578" name="Rectangle 2"/>
          <p:cNvSpPr>
            <a:spLocks noGrp="1" noChangeArrowheads="1"/>
          </p:cNvSpPr>
          <p:nvPr>
            <p:ph type="title"/>
          </p:nvPr>
        </p:nvSpPr>
        <p:spPr>
          <a:xfrm>
            <a:off x="555412" y="409074"/>
            <a:ext cx="7772400" cy="404664"/>
          </a:xfrm>
        </p:spPr>
        <p:txBody>
          <a:bodyPr>
            <a:normAutofit fontScale="90000"/>
          </a:bodyPr>
          <a:lstStyle/>
          <a:p>
            <a:r>
              <a:rPr lang="en-CA" dirty="0"/>
              <a:t>Parts are parts</a:t>
            </a:r>
          </a:p>
        </p:txBody>
      </p:sp>
    </p:spTree>
    <p:extLst>
      <p:ext uri="{BB962C8B-B14F-4D97-AF65-F5344CB8AC3E}">
        <p14:creationId xmlns:p14="http://schemas.microsoft.com/office/powerpoint/2010/main" val="3380627931"/>
      </p:ext>
    </p:extLst>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3400F3FB-23D8-44AE-A354-C7D4F1CAF034}" type="slidenum">
              <a:rPr lang="en-US"/>
              <a:pPr/>
              <a:t>3</a:t>
            </a:fld>
            <a:endParaRPr lang="en-US"/>
          </a:p>
        </p:txBody>
      </p:sp>
      <p:sp>
        <p:nvSpPr>
          <p:cNvPr id="7170" name="Rectangle 2"/>
          <p:cNvSpPr>
            <a:spLocks noGrp="1" noChangeArrowheads="1"/>
          </p:cNvSpPr>
          <p:nvPr>
            <p:ph type="title"/>
          </p:nvPr>
        </p:nvSpPr>
        <p:spPr>
          <a:xfrm>
            <a:off x="553453" y="501650"/>
            <a:ext cx="5598695" cy="793748"/>
          </a:xfrm>
          <a:noFill/>
          <a:ln/>
          <a:effectLst>
            <a:outerShdw dist="17961" dir="13500000" algn="ctr" rotWithShape="0">
              <a:srgbClr val="FCFEB9"/>
            </a:outerShdw>
          </a:effectLst>
        </p:spPr>
        <p:txBody>
          <a:bodyPr spcFirstLastPara="1" wrap="square" lIns="90488" tIns="44450" rIns="90488" bIns="44450" anchor="b" anchorCtr="0">
            <a:noAutofit/>
          </a:bodyPr>
          <a:lstStyle/>
          <a:p>
            <a:r>
              <a:rPr lang="en-GB" dirty="0"/>
              <a:t>Number of species</a:t>
            </a:r>
          </a:p>
        </p:txBody>
      </p:sp>
      <p:graphicFrame>
        <p:nvGraphicFramePr>
          <p:cNvPr id="7171" name="Object 3">
            <a:hlinkClick r:id="" action="ppaction://ole?verb=0"/>
          </p:cNvPr>
          <p:cNvGraphicFramePr>
            <a:graphicFrameLocks/>
          </p:cNvGraphicFramePr>
          <p:nvPr>
            <p:extLst>
              <p:ext uri="{D42A27DB-BD31-4B8C-83A1-F6EECF244321}">
                <p14:modId xmlns:p14="http://schemas.microsoft.com/office/powerpoint/2010/main" val="3758138730"/>
              </p:ext>
            </p:extLst>
          </p:nvPr>
        </p:nvGraphicFramePr>
        <p:xfrm>
          <a:off x="1183358" y="1622426"/>
          <a:ext cx="6393107" cy="4535486"/>
        </p:xfrm>
        <a:graphic>
          <a:graphicData uri="http://schemas.openxmlformats.org/presentationml/2006/ole">
            <mc:AlternateContent xmlns:mc="http://schemas.openxmlformats.org/markup-compatibility/2006">
              <mc:Choice xmlns:v="urn:schemas-microsoft-com:vml" Requires="v">
                <p:oleObj name="Chart" r:id="rId3" imgW="7619823" imgH="5084111" progId="MSGraph.Chart.8">
                  <p:embed followColorScheme="full"/>
                </p:oleObj>
              </mc:Choice>
              <mc:Fallback>
                <p:oleObj name="Chart" r:id="rId3" imgW="7619823" imgH="5084111" progId="MSGraph.Chart.8">
                  <p:embed followColorScheme="full"/>
                  <p:pic>
                    <p:nvPicPr>
                      <p:cNvPr id="7171" name="Object 3">
                        <a:hlinkClick r:id="" action="ppaction://ole?verb=0"/>
                      </p:cNvPr>
                      <p:cNvPicPr>
                        <a:picLocks noChangeArrowheads="1"/>
                      </p:cNvPicPr>
                      <p:nvPr/>
                    </p:nvPicPr>
                    <p:blipFill>
                      <a:blip r:embed="rId4"/>
                      <a:srcRect/>
                      <a:stretch>
                        <a:fillRect/>
                      </a:stretch>
                    </p:blipFill>
                    <p:spPr bwMode="auto">
                      <a:xfrm>
                        <a:off x="1183358" y="1622426"/>
                        <a:ext cx="6393107" cy="4535486"/>
                      </a:xfrm>
                      <a:prstGeom prst="rect">
                        <a:avLst/>
                      </a:prstGeom>
                      <a:noFill/>
                      <a:ln>
                        <a:noFill/>
                      </a:ln>
                      <a:effectLst/>
                    </p:spPr>
                  </p:pic>
                </p:oleObj>
              </mc:Fallback>
            </mc:AlternateContent>
          </a:graphicData>
        </a:graphic>
      </p:graphicFrame>
      <p:sp>
        <p:nvSpPr>
          <p:cNvPr id="7172" name="Rectangle 4"/>
          <p:cNvSpPr>
            <a:spLocks noChangeArrowheads="1"/>
          </p:cNvSpPr>
          <p:nvPr/>
        </p:nvSpPr>
        <p:spPr bwMode="auto">
          <a:xfrm>
            <a:off x="1691023" y="2789407"/>
            <a:ext cx="1421929" cy="397545"/>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dirty="0">
                <a:solidFill>
                  <a:srgbClr val="EAEC5E"/>
                </a:solidFill>
              </a:rPr>
              <a:t>Arthropoda</a:t>
            </a:r>
          </a:p>
        </p:txBody>
      </p:sp>
      <p:sp>
        <p:nvSpPr>
          <p:cNvPr id="7173" name="Rectangle 5"/>
          <p:cNvSpPr>
            <a:spLocks noChangeArrowheads="1"/>
          </p:cNvSpPr>
          <p:nvPr/>
        </p:nvSpPr>
        <p:spPr bwMode="auto">
          <a:xfrm>
            <a:off x="8007350" y="4170364"/>
            <a:ext cx="1792158" cy="397545"/>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Echinodermata</a:t>
            </a:r>
          </a:p>
        </p:txBody>
      </p:sp>
      <p:sp>
        <p:nvSpPr>
          <p:cNvPr id="7174" name="Rectangle 6"/>
          <p:cNvSpPr>
            <a:spLocks noChangeArrowheads="1"/>
          </p:cNvSpPr>
          <p:nvPr/>
        </p:nvSpPr>
        <p:spPr bwMode="auto">
          <a:xfrm>
            <a:off x="8007351" y="5467351"/>
            <a:ext cx="1270349" cy="397545"/>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Ciliophora</a:t>
            </a:r>
          </a:p>
        </p:txBody>
      </p:sp>
      <p:grpSp>
        <p:nvGrpSpPr>
          <p:cNvPr id="2" name="Group 7"/>
          <p:cNvGrpSpPr>
            <a:grpSpLocks/>
          </p:cNvGrpSpPr>
          <p:nvPr/>
        </p:nvGrpSpPr>
        <p:grpSpPr bwMode="auto">
          <a:xfrm>
            <a:off x="7812089" y="1423989"/>
            <a:ext cx="2105025" cy="1660525"/>
            <a:chOff x="3961" y="897"/>
            <a:chExt cx="1326" cy="1046"/>
          </a:xfrm>
        </p:grpSpPr>
        <p:sp>
          <p:nvSpPr>
            <p:cNvPr id="7176" name="Rectangle 8"/>
            <p:cNvSpPr>
              <a:spLocks noChangeArrowheads="1"/>
            </p:cNvSpPr>
            <p:nvPr/>
          </p:nvSpPr>
          <p:spPr bwMode="auto">
            <a:xfrm>
              <a:off x="4083" y="1183"/>
              <a:ext cx="729" cy="250"/>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Chordata</a:t>
              </a:r>
            </a:p>
          </p:txBody>
        </p:sp>
        <p:sp>
          <p:nvSpPr>
            <p:cNvPr id="7177" name="Oval 9"/>
            <p:cNvSpPr>
              <a:spLocks noChangeArrowheads="1"/>
            </p:cNvSpPr>
            <p:nvPr/>
          </p:nvSpPr>
          <p:spPr bwMode="auto">
            <a:xfrm>
              <a:off x="3961" y="1220"/>
              <a:ext cx="110" cy="110"/>
            </a:xfrm>
            <a:prstGeom prst="ellipse">
              <a:avLst/>
            </a:prstGeom>
            <a:solidFill>
              <a:schemeClr val="tx2"/>
            </a:solidFill>
            <a:ln w="12700">
              <a:solidFill>
                <a:schemeClr val="tx1"/>
              </a:solidFill>
              <a:round/>
              <a:headEnd/>
              <a:tailEnd/>
            </a:ln>
            <a:effectLst/>
          </p:spPr>
          <p:txBody>
            <a:bodyPr wrap="none" anchor="ctr"/>
            <a:lstStyle/>
            <a:p>
              <a:endParaRPr lang="ar-IQ"/>
            </a:p>
          </p:txBody>
        </p:sp>
        <p:sp>
          <p:nvSpPr>
            <p:cNvPr id="7178" name="Rectangle 10"/>
            <p:cNvSpPr>
              <a:spLocks noChangeArrowheads="1"/>
            </p:cNvSpPr>
            <p:nvPr/>
          </p:nvSpPr>
          <p:spPr bwMode="auto">
            <a:xfrm>
              <a:off x="4083" y="897"/>
              <a:ext cx="720" cy="250"/>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Mollusca</a:t>
              </a:r>
            </a:p>
          </p:txBody>
        </p:sp>
        <p:sp>
          <p:nvSpPr>
            <p:cNvPr id="7179" name="Oval 11"/>
            <p:cNvSpPr>
              <a:spLocks noChangeArrowheads="1"/>
            </p:cNvSpPr>
            <p:nvPr/>
          </p:nvSpPr>
          <p:spPr bwMode="auto">
            <a:xfrm>
              <a:off x="3961" y="945"/>
              <a:ext cx="110" cy="110"/>
            </a:xfrm>
            <a:prstGeom prst="ellipse">
              <a:avLst/>
            </a:prstGeom>
            <a:solidFill>
              <a:schemeClr val="bg2"/>
            </a:solidFill>
            <a:ln w="12700">
              <a:solidFill>
                <a:schemeClr val="tx1"/>
              </a:solidFill>
              <a:round/>
              <a:headEnd/>
              <a:tailEnd/>
            </a:ln>
            <a:effectLst/>
          </p:spPr>
          <p:txBody>
            <a:bodyPr wrap="none" anchor="ctr"/>
            <a:lstStyle/>
            <a:p>
              <a:endParaRPr lang="ar-IQ"/>
            </a:p>
          </p:txBody>
        </p:sp>
        <p:sp>
          <p:nvSpPr>
            <p:cNvPr id="7180" name="Rectangle 12"/>
            <p:cNvSpPr>
              <a:spLocks noChangeArrowheads="1"/>
            </p:cNvSpPr>
            <p:nvPr/>
          </p:nvSpPr>
          <p:spPr bwMode="auto">
            <a:xfrm>
              <a:off x="4083" y="1457"/>
              <a:ext cx="1204" cy="250"/>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Platyhelminthes</a:t>
              </a:r>
            </a:p>
          </p:txBody>
        </p:sp>
        <p:sp>
          <p:nvSpPr>
            <p:cNvPr id="7181" name="Oval 13"/>
            <p:cNvSpPr>
              <a:spLocks noChangeArrowheads="1"/>
            </p:cNvSpPr>
            <p:nvPr/>
          </p:nvSpPr>
          <p:spPr bwMode="auto">
            <a:xfrm>
              <a:off x="3961" y="1486"/>
              <a:ext cx="110" cy="110"/>
            </a:xfrm>
            <a:prstGeom prst="ellipse">
              <a:avLst/>
            </a:prstGeom>
            <a:solidFill>
              <a:schemeClr val="accent2"/>
            </a:solidFill>
            <a:ln w="12700">
              <a:solidFill>
                <a:schemeClr val="tx1"/>
              </a:solidFill>
              <a:round/>
              <a:headEnd/>
              <a:tailEnd/>
            </a:ln>
            <a:effectLst/>
          </p:spPr>
          <p:txBody>
            <a:bodyPr wrap="none" anchor="ctr"/>
            <a:lstStyle/>
            <a:p>
              <a:endParaRPr lang="ar-IQ"/>
            </a:p>
          </p:txBody>
        </p:sp>
        <p:sp>
          <p:nvSpPr>
            <p:cNvPr id="7182" name="Rectangle 14"/>
            <p:cNvSpPr>
              <a:spLocks noChangeArrowheads="1"/>
            </p:cNvSpPr>
            <p:nvPr/>
          </p:nvSpPr>
          <p:spPr bwMode="auto">
            <a:xfrm>
              <a:off x="4083" y="1693"/>
              <a:ext cx="820" cy="250"/>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Nematoda</a:t>
              </a:r>
            </a:p>
          </p:txBody>
        </p:sp>
        <p:sp>
          <p:nvSpPr>
            <p:cNvPr id="7183" name="Oval 15"/>
            <p:cNvSpPr>
              <a:spLocks noChangeArrowheads="1"/>
            </p:cNvSpPr>
            <p:nvPr/>
          </p:nvSpPr>
          <p:spPr bwMode="auto">
            <a:xfrm>
              <a:off x="3961" y="1753"/>
              <a:ext cx="110" cy="110"/>
            </a:xfrm>
            <a:prstGeom prst="ellipse">
              <a:avLst/>
            </a:prstGeom>
            <a:solidFill>
              <a:srgbClr val="E3BEFF"/>
            </a:solidFill>
            <a:ln w="12700">
              <a:solidFill>
                <a:schemeClr val="tx1"/>
              </a:solidFill>
              <a:round/>
              <a:headEnd/>
              <a:tailEnd/>
            </a:ln>
            <a:effectLst/>
          </p:spPr>
          <p:txBody>
            <a:bodyPr wrap="none" anchor="ctr"/>
            <a:lstStyle/>
            <a:p>
              <a:endParaRPr lang="ar-IQ"/>
            </a:p>
          </p:txBody>
        </p:sp>
      </p:grpSp>
      <p:sp>
        <p:nvSpPr>
          <p:cNvPr id="7184" name="Rectangle 16"/>
          <p:cNvSpPr>
            <a:spLocks noChangeArrowheads="1"/>
          </p:cNvSpPr>
          <p:nvPr/>
        </p:nvSpPr>
        <p:spPr bwMode="auto">
          <a:xfrm>
            <a:off x="8007350" y="3233739"/>
            <a:ext cx="1026116" cy="397545"/>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Porifera</a:t>
            </a:r>
          </a:p>
        </p:txBody>
      </p:sp>
      <p:sp>
        <p:nvSpPr>
          <p:cNvPr id="7185" name="Oval 17"/>
          <p:cNvSpPr>
            <a:spLocks noChangeArrowheads="1"/>
          </p:cNvSpPr>
          <p:nvPr/>
        </p:nvSpPr>
        <p:spPr bwMode="auto">
          <a:xfrm>
            <a:off x="7858126" y="3295651"/>
            <a:ext cx="174625" cy="174625"/>
          </a:xfrm>
          <a:prstGeom prst="ellipse">
            <a:avLst/>
          </a:prstGeom>
          <a:solidFill>
            <a:srgbClr val="FC0128"/>
          </a:solidFill>
          <a:ln w="12700">
            <a:solidFill>
              <a:schemeClr val="tx1"/>
            </a:solidFill>
            <a:round/>
            <a:headEnd/>
            <a:tailEnd/>
          </a:ln>
          <a:effectLst/>
        </p:spPr>
        <p:txBody>
          <a:bodyPr wrap="none" anchor="ctr"/>
          <a:lstStyle/>
          <a:p>
            <a:endParaRPr lang="ar-IQ"/>
          </a:p>
        </p:txBody>
      </p:sp>
      <p:sp>
        <p:nvSpPr>
          <p:cNvPr id="7186" name="Rectangle 18"/>
          <p:cNvSpPr>
            <a:spLocks noChangeArrowheads="1"/>
          </p:cNvSpPr>
          <p:nvPr/>
        </p:nvSpPr>
        <p:spPr bwMode="auto">
          <a:xfrm>
            <a:off x="8007351" y="3748089"/>
            <a:ext cx="1133325" cy="397545"/>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Annelida</a:t>
            </a:r>
          </a:p>
        </p:txBody>
      </p:sp>
      <p:sp>
        <p:nvSpPr>
          <p:cNvPr id="7187" name="Oval 19"/>
          <p:cNvSpPr>
            <a:spLocks noChangeArrowheads="1"/>
          </p:cNvSpPr>
          <p:nvPr/>
        </p:nvSpPr>
        <p:spPr bwMode="auto">
          <a:xfrm>
            <a:off x="7858126" y="3810001"/>
            <a:ext cx="174625" cy="174625"/>
          </a:xfrm>
          <a:prstGeom prst="ellipse">
            <a:avLst/>
          </a:prstGeom>
          <a:solidFill>
            <a:srgbClr val="A3F25F"/>
          </a:solidFill>
          <a:ln w="12700">
            <a:solidFill>
              <a:schemeClr val="tx1"/>
            </a:solidFill>
            <a:round/>
            <a:headEnd/>
            <a:tailEnd/>
          </a:ln>
          <a:effectLst/>
        </p:spPr>
        <p:txBody>
          <a:bodyPr wrap="none" anchor="ctr"/>
          <a:lstStyle/>
          <a:p>
            <a:endParaRPr lang="ar-IQ"/>
          </a:p>
        </p:txBody>
      </p:sp>
      <p:sp>
        <p:nvSpPr>
          <p:cNvPr id="7188" name="Oval 20"/>
          <p:cNvSpPr>
            <a:spLocks noChangeArrowheads="1"/>
          </p:cNvSpPr>
          <p:nvPr/>
        </p:nvSpPr>
        <p:spPr bwMode="auto">
          <a:xfrm>
            <a:off x="7858126" y="4262439"/>
            <a:ext cx="174625" cy="174625"/>
          </a:xfrm>
          <a:prstGeom prst="ellipse">
            <a:avLst/>
          </a:prstGeom>
          <a:solidFill>
            <a:srgbClr val="C0FEF9"/>
          </a:solidFill>
          <a:ln w="12700">
            <a:solidFill>
              <a:schemeClr val="tx1"/>
            </a:solidFill>
            <a:round/>
            <a:headEnd/>
            <a:tailEnd/>
          </a:ln>
          <a:effectLst/>
        </p:spPr>
        <p:txBody>
          <a:bodyPr wrap="none" anchor="ctr"/>
          <a:lstStyle/>
          <a:p>
            <a:endParaRPr lang="ar-IQ"/>
          </a:p>
        </p:txBody>
      </p:sp>
      <p:sp>
        <p:nvSpPr>
          <p:cNvPr id="7189" name="Oval 21"/>
          <p:cNvSpPr>
            <a:spLocks noChangeArrowheads="1"/>
          </p:cNvSpPr>
          <p:nvPr/>
        </p:nvSpPr>
        <p:spPr bwMode="auto">
          <a:xfrm>
            <a:off x="7858126" y="4714876"/>
            <a:ext cx="174625" cy="174625"/>
          </a:xfrm>
          <a:prstGeom prst="ellipse">
            <a:avLst/>
          </a:prstGeom>
          <a:solidFill>
            <a:schemeClr val="accent1"/>
          </a:solidFill>
          <a:ln w="12700">
            <a:solidFill>
              <a:schemeClr val="tx1"/>
            </a:solidFill>
            <a:round/>
            <a:headEnd/>
            <a:tailEnd/>
          </a:ln>
          <a:effectLst/>
        </p:spPr>
        <p:txBody>
          <a:bodyPr wrap="none" anchor="ctr"/>
          <a:lstStyle/>
          <a:p>
            <a:endParaRPr lang="ar-IQ"/>
          </a:p>
        </p:txBody>
      </p:sp>
      <p:sp>
        <p:nvSpPr>
          <p:cNvPr id="7190" name="Oval 22"/>
          <p:cNvSpPr>
            <a:spLocks noChangeArrowheads="1"/>
          </p:cNvSpPr>
          <p:nvPr/>
        </p:nvSpPr>
        <p:spPr bwMode="auto">
          <a:xfrm>
            <a:off x="7858126" y="5199064"/>
            <a:ext cx="174625" cy="174625"/>
          </a:xfrm>
          <a:prstGeom prst="ellipse">
            <a:avLst/>
          </a:prstGeom>
          <a:solidFill>
            <a:srgbClr val="3365FB"/>
          </a:solidFill>
          <a:ln w="12700">
            <a:solidFill>
              <a:schemeClr val="tx1"/>
            </a:solidFill>
            <a:round/>
            <a:headEnd/>
            <a:tailEnd/>
          </a:ln>
          <a:effectLst/>
        </p:spPr>
        <p:txBody>
          <a:bodyPr wrap="none" anchor="ctr"/>
          <a:lstStyle/>
          <a:p>
            <a:endParaRPr lang="ar-IQ"/>
          </a:p>
        </p:txBody>
      </p:sp>
      <p:sp>
        <p:nvSpPr>
          <p:cNvPr id="7191" name="Oval 23"/>
          <p:cNvSpPr>
            <a:spLocks noChangeArrowheads="1"/>
          </p:cNvSpPr>
          <p:nvPr/>
        </p:nvSpPr>
        <p:spPr bwMode="auto">
          <a:xfrm>
            <a:off x="7858126" y="5559426"/>
            <a:ext cx="174625" cy="174625"/>
          </a:xfrm>
          <a:prstGeom prst="ellipse">
            <a:avLst/>
          </a:prstGeom>
          <a:solidFill>
            <a:schemeClr val="hlink"/>
          </a:solidFill>
          <a:ln w="12700">
            <a:solidFill>
              <a:schemeClr val="tx1"/>
            </a:solidFill>
            <a:round/>
            <a:headEnd/>
            <a:tailEnd/>
          </a:ln>
          <a:effectLst/>
        </p:spPr>
        <p:txBody>
          <a:bodyPr wrap="none" anchor="ctr"/>
          <a:lstStyle/>
          <a:p>
            <a:endParaRPr lang="ar-IQ"/>
          </a:p>
        </p:txBody>
      </p:sp>
      <p:sp>
        <p:nvSpPr>
          <p:cNvPr id="7192" name="Rectangle 24"/>
          <p:cNvSpPr>
            <a:spLocks noChangeArrowheads="1"/>
          </p:cNvSpPr>
          <p:nvPr/>
        </p:nvSpPr>
        <p:spPr bwMode="auto">
          <a:xfrm>
            <a:off x="8007350" y="4622801"/>
            <a:ext cx="2231446" cy="397545"/>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Sarcomastigophora</a:t>
            </a:r>
          </a:p>
        </p:txBody>
      </p:sp>
      <p:sp>
        <p:nvSpPr>
          <p:cNvPr id="7193" name="Rectangle 25"/>
          <p:cNvSpPr>
            <a:spLocks noChangeArrowheads="1"/>
          </p:cNvSpPr>
          <p:nvPr/>
        </p:nvSpPr>
        <p:spPr bwMode="auto">
          <a:xfrm>
            <a:off x="8007351" y="5046664"/>
            <a:ext cx="1435779" cy="397545"/>
          </a:xfrm>
          <a:prstGeom prst="rect">
            <a:avLst/>
          </a:prstGeom>
          <a:noFill/>
          <a:ln w="57150" cmpd="thinThick">
            <a:noFill/>
            <a:miter lim="800000"/>
            <a:headEnd/>
            <a:tailEnd/>
          </a:ln>
          <a:effectLst/>
        </p:spPr>
        <p:txBody>
          <a:bodyPr wrap="none" lIns="90488" tIns="44450" rIns="90488" bIns="44450">
            <a:spAutoFit/>
          </a:bodyPr>
          <a:lstStyle/>
          <a:p>
            <a:pPr eaLnBrk="0" hangingPunct="0"/>
            <a:r>
              <a:rPr lang="en-GB" sz="2000" b="1"/>
              <a:t>Apicomplex</a:t>
            </a:r>
          </a:p>
        </p:txBody>
      </p:sp>
    </p:spTree>
    <p:extLst>
      <p:ext uri="{BB962C8B-B14F-4D97-AF65-F5344CB8AC3E}">
        <p14:creationId xmlns:p14="http://schemas.microsoft.com/office/powerpoint/2010/main" val="12222978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7" name="Picture 3" descr="19_05"/>
          <p:cNvPicPr>
            <a:picLocks noChangeAspect="1" noChangeArrowheads="1"/>
          </p:cNvPicPr>
          <p:nvPr/>
        </p:nvPicPr>
        <p:blipFill>
          <a:blip r:embed="rId3" cstate="print"/>
          <a:srcRect/>
          <a:stretch>
            <a:fillRect/>
          </a:stretch>
        </p:blipFill>
        <p:spPr bwMode="auto">
          <a:xfrm>
            <a:off x="938463" y="1052736"/>
            <a:ext cx="10242884" cy="5340043"/>
          </a:xfrm>
          <a:prstGeom prst="rect">
            <a:avLst/>
          </a:prstGeom>
          <a:noFill/>
          <a:ln w="9525">
            <a:noFill/>
            <a:miter lim="800000"/>
            <a:headEnd/>
            <a:tailEnd/>
          </a:ln>
          <a:effectLst/>
        </p:spPr>
      </p:pic>
      <p:sp>
        <p:nvSpPr>
          <p:cNvPr id="410626" name="Rectangle 2"/>
          <p:cNvSpPr>
            <a:spLocks noGrp="1" noChangeArrowheads="1"/>
          </p:cNvSpPr>
          <p:nvPr>
            <p:ph type="title"/>
          </p:nvPr>
        </p:nvSpPr>
        <p:spPr>
          <a:xfrm>
            <a:off x="483223" y="376990"/>
            <a:ext cx="7772400" cy="814736"/>
          </a:xfrm>
        </p:spPr>
        <p:txBody>
          <a:bodyPr/>
          <a:lstStyle/>
          <a:p>
            <a:r>
              <a:rPr lang="en-CA" dirty="0"/>
              <a:t>Decapod Internal Anatomy</a:t>
            </a:r>
          </a:p>
        </p:txBody>
      </p:sp>
    </p:spTree>
    <p:extLst>
      <p:ext uri="{BB962C8B-B14F-4D97-AF65-F5344CB8AC3E}">
        <p14:creationId xmlns:p14="http://schemas.microsoft.com/office/powerpoint/2010/main" val="2521883204"/>
      </p:ext>
    </p:extLst>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1" name="Picture 3" descr="19_03"/>
          <p:cNvPicPr>
            <a:picLocks noChangeAspect="1" noChangeArrowheads="1"/>
          </p:cNvPicPr>
          <p:nvPr/>
        </p:nvPicPr>
        <p:blipFill>
          <a:blip r:embed="rId3" cstate="print"/>
          <a:srcRect/>
          <a:stretch>
            <a:fillRect/>
          </a:stretch>
        </p:blipFill>
        <p:spPr bwMode="auto">
          <a:xfrm>
            <a:off x="7579895" y="1427748"/>
            <a:ext cx="3436938" cy="4900862"/>
          </a:xfrm>
          <a:prstGeom prst="rect">
            <a:avLst/>
          </a:prstGeom>
          <a:noFill/>
          <a:ln w="9525">
            <a:noFill/>
            <a:miter lim="800000"/>
            <a:headEnd/>
            <a:tailEnd/>
          </a:ln>
          <a:effectLst/>
        </p:spPr>
      </p:pic>
      <p:sp>
        <p:nvSpPr>
          <p:cNvPr id="406530" name="Rectangle 2"/>
          <p:cNvSpPr>
            <a:spLocks noGrp="1" noChangeArrowheads="1"/>
          </p:cNvSpPr>
          <p:nvPr>
            <p:ph type="title"/>
          </p:nvPr>
        </p:nvSpPr>
        <p:spPr>
          <a:xfrm>
            <a:off x="376989" y="529390"/>
            <a:ext cx="11074400" cy="828414"/>
          </a:xfrm>
        </p:spPr>
        <p:txBody>
          <a:bodyPr/>
          <a:lstStyle/>
          <a:p>
            <a:r>
              <a:rPr lang="en-CA" dirty="0"/>
              <a:t>Circulatory &amp; Respiratory Systems</a:t>
            </a:r>
          </a:p>
        </p:txBody>
      </p:sp>
      <p:pic>
        <p:nvPicPr>
          <p:cNvPr id="406532" name="Picture 4" descr="19_06"/>
          <p:cNvPicPr>
            <a:picLocks noChangeAspect="1" noChangeArrowheads="1"/>
          </p:cNvPicPr>
          <p:nvPr/>
        </p:nvPicPr>
        <p:blipFill>
          <a:blip r:embed="rId4" cstate="print"/>
          <a:srcRect/>
          <a:stretch>
            <a:fillRect/>
          </a:stretch>
        </p:blipFill>
        <p:spPr bwMode="auto">
          <a:xfrm>
            <a:off x="1676401" y="1752600"/>
            <a:ext cx="5318125" cy="4356100"/>
          </a:xfrm>
          <a:prstGeom prst="rect">
            <a:avLst/>
          </a:prstGeom>
          <a:noFill/>
          <a:ln w="9525">
            <a:noFill/>
            <a:miter lim="800000"/>
            <a:headEnd/>
            <a:tailEnd/>
          </a:ln>
          <a:effectLst/>
        </p:spPr>
      </p:pic>
    </p:spTree>
    <p:extLst>
      <p:ext uri="{BB962C8B-B14F-4D97-AF65-F5344CB8AC3E}">
        <p14:creationId xmlns:p14="http://schemas.microsoft.com/office/powerpoint/2010/main" val="1237358215"/>
      </p:ext>
    </p:extLst>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3" name="Picture 3" descr="19_07"/>
          <p:cNvPicPr>
            <a:picLocks noChangeAspect="1" noChangeArrowheads="1"/>
          </p:cNvPicPr>
          <p:nvPr/>
        </p:nvPicPr>
        <p:blipFill>
          <a:blip r:embed="rId3" cstate="print"/>
          <a:srcRect l="19501" t="62938"/>
          <a:stretch>
            <a:fillRect/>
          </a:stretch>
        </p:blipFill>
        <p:spPr bwMode="auto">
          <a:xfrm>
            <a:off x="6172200" y="3276601"/>
            <a:ext cx="4089400" cy="2519363"/>
          </a:xfrm>
          <a:prstGeom prst="rect">
            <a:avLst/>
          </a:prstGeom>
          <a:noFill/>
          <a:ln w="9525">
            <a:noFill/>
            <a:miter lim="800000"/>
            <a:headEnd/>
            <a:tailEnd/>
          </a:ln>
          <a:effectLst/>
        </p:spPr>
      </p:pic>
      <p:sp>
        <p:nvSpPr>
          <p:cNvPr id="414722" name="Rectangle 2"/>
          <p:cNvSpPr>
            <a:spLocks noGrp="1" noChangeArrowheads="1"/>
          </p:cNvSpPr>
          <p:nvPr>
            <p:ph type="title"/>
          </p:nvPr>
        </p:nvSpPr>
        <p:spPr/>
        <p:txBody>
          <a:bodyPr/>
          <a:lstStyle/>
          <a:p>
            <a:r>
              <a:rPr lang="en-CA"/>
              <a:t>Excretory Systems</a:t>
            </a:r>
          </a:p>
        </p:txBody>
      </p:sp>
      <p:pic>
        <p:nvPicPr>
          <p:cNvPr id="414724" name="Picture 4" descr="19_07"/>
          <p:cNvPicPr>
            <a:picLocks noChangeAspect="1" noChangeArrowheads="1"/>
          </p:cNvPicPr>
          <p:nvPr/>
        </p:nvPicPr>
        <p:blipFill>
          <a:blip r:embed="rId3" cstate="print">
            <a:clrChange>
              <a:clrFrom>
                <a:srgbClr val="FFFFFF"/>
              </a:clrFrom>
              <a:clrTo>
                <a:srgbClr val="FFFFFF">
                  <a:alpha val="0"/>
                </a:srgbClr>
              </a:clrTo>
            </a:clrChange>
          </a:blip>
          <a:srcRect t="2522" b="57170"/>
          <a:stretch>
            <a:fillRect/>
          </a:stretch>
        </p:blipFill>
        <p:spPr bwMode="auto">
          <a:xfrm>
            <a:off x="1738313" y="1566864"/>
            <a:ext cx="5080000" cy="2740025"/>
          </a:xfrm>
          <a:prstGeom prst="rect">
            <a:avLst/>
          </a:prstGeom>
          <a:noFill/>
          <a:ln w="9525">
            <a:noFill/>
            <a:miter lim="800000"/>
            <a:headEnd/>
            <a:tailEnd/>
          </a:ln>
          <a:effectLst/>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F107C-0FC4-33AC-7996-6DA6F8CD2B37}"/>
            </a:ext>
          </a:extLst>
        </p:cNvPr>
        <p:cNvGrpSpPr/>
        <p:nvPr/>
      </p:nvGrpSpPr>
      <p:grpSpPr>
        <a:xfrm>
          <a:off x="0" y="0"/>
          <a:ext cx="0" cy="0"/>
          <a:chOff x="0" y="0"/>
          <a:chExt cx="0" cy="0"/>
        </a:xfrm>
      </p:grpSpPr>
      <p:pic>
        <p:nvPicPr>
          <p:cNvPr id="418819" name="Picture 3" descr="19_09">
            <a:extLst>
              <a:ext uri="{FF2B5EF4-FFF2-40B4-BE49-F238E27FC236}">
                <a16:creationId xmlns:a16="http://schemas.microsoft.com/office/drawing/2014/main" id="{3F091163-77F5-24A8-6E02-A0646973AC44}"/>
              </a:ext>
            </a:extLst>
          </p:cNvPr>
          <p:cNvPicPr>
            <a:picLocks noChangeAspect="1" noChangeArrowheads="1"/>
          </p:cNvPicPr>
          <p:nvPr/>
        </p:nvPicPr>
        <p:blipFill>
          <a:blip r:embed="rId3" cstate="print"/>
          <a:srcRect/>
          <a:stretch>
            <a:fillRect/>
          </a:stretch>
        </p:blipFill>
        <p:spPr bwMode="auto">
          <a:xfrm>
            <a:off x="1524000" y="1222571"/>
            <a:ext cx="6825916" cy="5118710"/>
          </a:xfrm>
          <a:prstGeom prst="rect">
            <a:avLst/>
          </a:prstGeom>
          <a:noFill/>
          <a:ln w="9525">
            <a:noFill/>
            <a:miter lim="800000"/>
            <a:headEnd/>
            <a:tailEnd/>
          </a:ln>
          <a:effectLst/>
        </p:spPr>
      </p:pic>
      <p:sp>
        <p:nvSpPr>
          <p:cNvPr id="418818" name="Rectangle 2">
            <a:extLst>
              <a:ext uri="{FF2B5EF4-FFF2-40B4-BE49-F238E27FC236}">
                <a16:creationId xmlns:a16="http://schemas.microsoft.com/office/drawing/2014/main" id="{FF02BD96-E276-255C-F0B5-45F78F5ED18E}"/>
              </a:ext>
            </a:extLst>
          </p:cNvPr>
          <p:cNvSpPr>
            <a:spLocks noGrp="1" noChangeArrowheads="1"/>
          </p:cNvSpPr>
          <p:nvPr>
            <p:ph type="title"/>
          </p:nvPr>
        </p:nvSpPr>
        <p:spPr>
          <a:xfrm>
            <a:off x="753979" y="500677"/>
            <a:ext cx="8763000" cy="563563"/>
          </a:xfrm>
        </p:spPr>
        <p:txBody>
          <a:bodyPr>
            <a:normAutofit fontScale="90000"/>
          </a:bodyPr>
          <a:lstStyle/>
          <a:p>
            <a:r>
              <a:rPr lang="en-CA" sz="3600" dirty="0"/>
              <a:t>Crustacean Reproduction &amp; Development</a:t>
            </a:r>
          </a:p>
        </p:txBody>
      </p:sp>
      <p:pic>
        <p:nvPicPr>
          <p:cNvPr id="418820" name="Picture 4" descr="crab zoea">
            <a:extLst>
              <a:ext uri="{FF2B5EF4-FFF2-40B4-BE49-F238E27FC236}">
                <a16:creationId xmlns:a16="http://schemas.microsoft.com/office/drawing/2014/main" id="{B9EF0735-0A54-88CC-FA87-D834D0C7DE7F}"/>
              </a:ext>
            </a:extLst>
          </p:cNvPr>
          <p:cNvPicPr>
            <a:picLocks noChangeAspect="1" noChangeArrowheads="1"/>
          </p:cNvPicPr>
          <p:nvPr/>
        </p:nvPicPr>
        <p:blipFill>
          <a:blip r:embed="rId4" cstate="print"/>
          <a:srcRect/>
          <a:stretch>
            <a:fillRect/>
          </a:stretch>
        </p:blipFill>
        <p:spPr bwMode="auto">
          <a:xfrm>
            <a:off x="9326208" y="3356615"/>
            <a:ext cx="2196633" cy="2895600"/>
          </a:xfrm>
          <a:prstGeom prst="rect">
            <a:avLst/>
          </a:prstGeom>
          <a:noFill/>
        </p:spPr>
      </p:pic>
      <p:pic>
        <p:nvPicPr>
          <p:cNvPr id="418821" name="Picture 5" descr="barnecle nauplius">
            <a:extLst>
              <a:ext uri="{FF2B5EF4-FFF2-40B4-BE49-F238E27FC236}">
                <a16:creationId xmlns:a16="http://schemas.microsoft.com/office/drawing/2014/main" id="{FEBEB89A-393F-EACC-C924-433D13890F05}"/>
              </a:ext>
            </a:extLst>
          </p:cNvPr>
          <p:cNvPicPr>
            <a:picLocks noChangeAspect="1" noChangeArrowheads="1"/>
          </p:cNvPicPr>
          <p:nvPr/>
        </p:nvPicPr>
        <p:blipFill>
          <a:blip r:embed="rId5" cstate="print"/>
          <a:srcRect/>
          <a:stretch>
            <a:fillRect/>
          </a:stretch>
        </p:blipFill>
        <p:spPr bwMode="auto">
          <a:xfrm>
            <a:off x="9290593" y="605785"/>
            <a:ext cx="2232248" cy="2667000"/>
          </a:xfrm>
          <a:prstGeom prst="rect">
            <a:avLst/>
          </a:prstGeom>
          <a:noFill/>
        </p:spPr>
      </p:pic>
    </p:spTree>
    <p:extLst>
      <p:ext uri="{BB962C8B-B14F-4D97-AF65-F5344CB8AC3E}">
        <p14:creationId xmlns:p14="http://schemas.microsoft.com/office/powerpoint/2010/main" val="67988329"/>
      </p:ext>
    </p:extLst>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3109-A5A7-C242-FE26-329E41D2E73F}"/>
            </a:ext>
          </a:extLst>
        </p:cNvPr>
        <p:cNvGrpSpPr/>
        <p:nvPr/>
      </p:nvGrpSpPr>
      <p:grpSpPr>
        <a:xfrm>
          <a:off x="0" y="0"/>
          <a:ext cx="0" cy="0"/>
          <a:chOff x="0" y="0"/>
          <a:chExt cx="0" cy="0"/>
        </a:xfrm>
      </p:grpSpPr>
      <p:sp>
        <p:nvSpPr>
          <p:cNvPr id="44034" name="Text Box 2">
            <a:extLst>
              <a:ext uri="{FF2B5EF4-FFF2-40B4-BE49-F238E27FC236}">
                <a16:creationId xmlns:a16="http://schemas.microsoft.com/office/drawing/2014/main" id="{FA200235-FC91-BE1C-757F-8A0252DA28CC}"/>
              </a:ext>
            </a:extLst>
          </p:cNvPr>
          <p:cNvSpPr txBox="1">
            <a:spLocks noChangeArrowheads="1"/>
          </p:cNvSpPr>
          <p:nvPr/>
        </p:nvSpPr>
        <p:spPr bwMode="auto">
          <a:xfrm>
            <a:off x="457199" y="389166"/>
            <a:ext cx="11101137" cy="1754326"/>
          </a:xfrm>
          <a:prstGeom prst="rect">
            <a:avLst/>
          </a:prstGeom>
          <a:noFill/>
          <a:ln w="9525">
            <a:noFill/>
            <a:miter lim="800000"/>
            <a:headEnd/>
            <a:tailEnd/>
          </a:ln>
          <a:effectLst/>
        </p:spPr>
        <p:txBody>
          <a:bodyPr wrap="square">
            <a:spAutoFit/>
          </a:bodyPr>
          <a:lstStyle/>
          <a:p>
            <a:r>
              <a:rPr lang="en-US" altLang="en-US" b="1" dirty="0">
                <a:solidFill>
                  <a:schemeClr val="tx2">
                    <a:lumMod val="90000"/>
                  </a:schemeClr>
                </a:solidFill>
                <a:latin typeface="Times" charset="0"/>
                <a:cs typeface="Times" charset="0"/>
              </a:rPr>
              <a:t>SubPhylum Crustacea cont.                                                                                                </a:t>
            </a:r>
            <a:r>
              <a:rPr lang="en-US" altLang="en-US" dirty="0">
                <a:solidFill>
                  <a:schemeClr val="tx2">
                    <a:lumMod val="90000"/>
                  </a:schemeClr>
                </a:solidFill>
                <a:latin typeface="Times" charset="0"/>
                <a:cs typeface="Times" charset="0"/>
              </a:rPr>
              <a:t> </a:t>
            </a:r>
          </a:p>
          <a:p>
            <a:endParaRPr lang="en-US" altLang="en-US" dirty="0">
              <a:latin typeface="Times" charset="0"/>
              <a:cs typeface="Times" charset="0"/>
            </a:endParaRPr>
          </a:p>
          <a:p>
            <a:pPr algn="l" rtl="0"/>
            <a:r>
              <a:rPr lang="en-US" altLang="en-US" sz="2400" dirty="0">
                <a:solidFill>
                  <a:schemeClr val="tx2">
                    <a:lumMod val="10000"/>
                  </a:schemeClr>
                </a:solidFill>
                <a:latin typeface="Times" charset="0"/>
                <a:cs typeface="Times" charset="0"/>
              </a:rPr>
              <a:t>The primitive larva of the crustaceans is called the </a:t>
            </a:r>
            <a:r>
              <a:rPr lang="en-US" altLang="en-US" sz="2400" b="1" dirty="0">
                <a:solidFill>
                  <a:srgbClr val="C00000"/>
                </a:solidFill>
                <a:latin typeface="Times" charset="0"/>
                <a:cs typeface="Times" charset="0"/>
              </a:rPr>
              <a:t>nauplius larva</a:t>
            </a:r>
            <a:r>
              <a:rPr lang="en-US" altLang="en-US" sz="2400" b="1" dirty="0">
                <a:solidFill>
                  <a:schemeClr val="tx2">
                    <a:lumMod val="90000"/>
                  </a:schemeClr>
                </a:solidFill>
                <a:latin typeface="Times" charset="0"/>
                <a:cs typeface="Times" charset="0"/>
              </a:rPr>
              <a:t> </a:t>
            </a:r>
            <a:r>
              <a:rPr lang="en-US" altLang="en-US" sz="2400" b="1" dirty="0">
                <a:solidFill>
                  <a:schemeClr val="accent1"/>
                </a:solidFill>
                <a:latin typeface="Times" charset="0"/>
                <a:cs typeface="Times" charset="0"/>
              </a:rPr>
              <a:t>                                     </a:t>
            </a:r>
            <a:endParaRPr lang="en-US" altLang="en-US" sz="2400" dirty="0">
              <a:latin typeface="Times" charset="0"/>
              <a:cs typeface="Times" charset="0"/>
            </a:endParaRPr>
          </a:p>
          <a:p>
            <a:pPr algn="l" rtl="0"/>
            <a:r>
              <a:rPr lang="en-US" altLang="en-US" sz="2400" dirty="0">
                <a:solidFill>
                  <a:schemeClr val="tx2">
                    <a:lumMod val="10000"/>
                  </a:schemeClr>
                </a:solidFill>
                <a:latin typeface="Times" charset="0"/>
                <a:cs typeface="Times" charset="0"/>
              </a:rPr>
              <a:t>It has an unsegmented body, a frontal eye, and 3 pairs of appendages, representing the  2 pairs of antennae and the mandibles. </a:t>
            </a:r>
            <a:r>
              <a:rPr lang="en-US" altLang="en-US" sz="2400" dirty="0">
                <a:latin typeface="Times" charset="0"/>
                <a:cs typeface="Times" charset="0"/>
              </a:rPr>
              <a:t>                                                                                       </a:t>
            </a:r>
          </a:p>
        </p:txBody>
      </p:sp>
      <p:pic>
        <p:nvPicPr>
          <p:cNvPr id="44035" name="Picture 3" descr="nauplius.jpg                                                   00018B69Macintosh HD                   ABA78158:">
            <a:extLst>
              <a:ext uri="{FF2B5EF4-FFF2-40B4-BE49-F238E27FC236}">
                <a16:creationId xmlns:a16="http://schemas.microsoft.com/office/drawing/2014/main" id="{F51C50B8-23DE-D7DC-5E44-1366B45E72E4}"/>
              </a:ext>
            </a:extLst>
          </p:cNvPr>
          <p:cNvPicPr>
            <a:picLocks noChangeAspect="1" noChangeArrowheads="1"/>
          </p:cNvPicPr>
          <p:nvPr/>
        </p:nvPicPr>
        <p:blipFill>
          <a:blip r:embed="rId2" cstate="print"/>
          <a:srcRect/>
          <a:stretch>
            <a:fillRect/>
          </a:stretch>
        </p:blipFill>
        <p:spPr bwMode="auto">
          <a:xfrm>
            <a:off x="5943600" y="2438399"/>
            <a:ext cx="3657600" cy="3360821"/>
          </a:xfrm>
          <a:prstGeom prst="rect">
            <a:avLst/>
          </a:prstGeom>
          <a:noFill/>
        </p:spPr>
      </p:pic>
      <p:pic>
        <p:nvPicPr>
          <p:cNvPr id="44036" name="Picture 4" descr="&#10;nauplius2.jpg                                                  00018B69Macintosh HD                   ABA78158:">
            <a:extLst>
              <a:ext uri="{FF2B5EF4-FFF2-40B4-BE49-F238E27FC236}">
                <a16:creationId xmlns:a16="http://schemas.microsoft.com/office/drawing/2014/main" id="{4EC9ADB2-F4D8-1F87-8110-46F901046AA3}"/>
              </a:ext>
            </a:extLst>
          </p:cNvPr>
          <p:cNvPicPr>
            <a:picLocks noChangeAspect="1" noChangeArrowheads="1"/>
          </p:cNvPicPr>
          <p:nvPr/>
        </p:nvPicPr>
        <p:blipFill>
          <a:blip r:embed="rId3" cstate="print"/>
          <a:srcRect/>
          <a:stretch>
            <a:fillRect/>
          </a:stretch>
        </p:blipFill>
        <p:spPr bwMode="auto">
          <a:xfrm>
            <a:off x="1981200" y="2514601"/>
            <a:ext cx="3810000" cy="3360821"/>
          </a:xfrm>
          <a:prstGeom prst="rect">
            <a:avLst/>
          </a:prstGeom>
          <a:noFill/>
        </p:spPr>
      </p:pic>
    </p:spTree>
    <p:extLst>
      <p:ext uri="{BB962C8B-B14F-4D97-AF65-F5344CB8AC3E}">
        <p14:creationId xmlns:p14="http://schemas.microsoft.com/office/powerpoint/2010/main" val="429559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1AB8F-E966-4E45-6F05-0140DC027150}"/>
            </a:ext>
          </a:extLst>
        </p:cNvPr>
        <p:cNvGrpSpPr/>
        <p:nvPr/>
      </p:nvGrpSpPr>
      <p:grpSpPr>
        <a:xfrm>
          <a:off x="0" y="0"/>
          <a:ext cx="0" cy="0"/>
          <a:chOff x="0" y="0"/>
          <a:chExt cx="0" cy="0"/>
        </a:xfrm>
      </p:grpSpPr>
      <p:sp>
        <p:nvSpPr>
          <p:cNvPr id="40962" name="Text Box 2">
            <a:extLst>
              <a:ext uri="{FF2B5EF4-FFF2-40B4-BE49-F238E27FC236}">
                <a16:creationId xmlns:a16="http://schemas.microsoft.com/office/drawing/2014/main" id="{0F3BBC28-3F70-6A7E-A0F8-8DAAB03CBAF7}"/>
              </a:ext>
            </a:extLst>
          </p:cNvPr>
          <p:cNvSpPr txBox="1">
            <a:spLocks noChangeArrowheads="1"/>
          </p:cNvSpPr>
          <p:nvPr/>
        </p:nvSpPr>
        <p:spPr bwMode="auto">
          <a:xfrm>
            <a:off x="3810001" y="304800"/>
            <a:ext cx="4468813" cy="579438"/>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3200" dirty="0">
                <a:solidFill>
                  <a:schemeClr val="tx2">
                    <a:lumMod val="90000"/>
                  </a:schemeClr>
                </a:solidFill>
                <a:latin typeface="Arial" pitchFamily="34" charset="0"/>
              </a:rPr>
              <a:t>Arthropod Development</a:t>
            </a:r>
          </a:p>
        </p:txBody>
      </p:sp>
      <p:sp>
        <p:nvSpPr>
          <p:cNvPr id="40964" name="Rectangle 4">
            <a:extLst>
              <a:ext uri="{FF2B5EF4-FFF2-40B4-BE49-F238E27FC236}">
                <a16:creationId xmlns:a16="http://schemas.microsoft.com/office/drawing/2014/main" id="{76CAAEA4-8FCA-E042-3707-FA9898322B80}"/>
              </a:ext>
            </a:extLst>
          </p:cNvPr>
          <p:cNvSpPr>
            <a:spLocks noChangeArrowheads="1"/>
          </p:cNvSpPr>
          <p:nvPr/>
        </p:nvSpPr>
        <p:spPr bwMode="auto">
          <a:xfrm>
            <a:off x="1524000" y="2247901"/>
            <a:ext cx="9144000" cy="461665"/>
          </a:xfrm>
          <a:prstGeom prst="rect">
            <a:avLst/>
          </a:prstGeom>
          <a:noFill/>
          <a:ln w="9525">
            <a:noFill/>
            <a:miter lim="800000"/>
            <a:headEnd/>
            <a:tailEnd/>
          </a:ln>
          <a:effectLst/>
        </p:spPr>
        <p:txBody>
          <a:bodyPr>
            <a:spAutoFit/>
          </a:bodyPr>
          <a:lstStyle/>
          <a:p>
            <a:pPr algn="l" rtl="0" fontAlgn="base">
              <a:spcBef>
                <a:spcPct val="0"/>
              </a:spcBef>
              <a:spcAft>
                <a:spcPct val="0"/>
              </a:spcAft>
            </a:pPr>
            <a:endParaRPr lang="ar-IQ" sz="2400">
              <a:solidFill>
                <a:srgbClr val="000000"/>
              </a:solidFill>
              <a:latin typeface="Arial" pitchFamily="34" charset="0"/>
            </a:endParaRPr>
          </a:p>
        </p:txBody>
      </p:sp>
      <p:grpSp>
        <p:nvGrpSpPr>
          <p:cNvPr id="2" name="Group 15">
            <a:extLst>
              <a:ext uri="{FF2B5EF4-FFF2-40B4-BE49-F238E27FC236}">
                <a16:creationId xmlns:a16="http://schemas.microsoft.com/office/drawing/2014/main" id="{9CEC3FAA-EC6A-7386-2189-C99C0AA7EA4A}"/>
              </a:ext>
            </a:extLst>
          </p:cNvPr>
          <p:cNvGrpSpPr>
            <a:grpSpLocks/>
          </p:cNvGrpSpPr>
          <p:nvPr/>
        </p:nvGrpSpPr>
        <p:grpSpPr bwMode="auto">
          <a:xfrm>
            <a:off x="1363579" y="1794031"/>
            <a:ext cx="9143999" cy="461665"/>
            <a:chOff x="0" y="0"/>
            <a:chExt cx="3488" cy="461665"/>
          </a:xfrm>
        </p:grpSpPr>
        <p:sp>
          <p:nvSpPr>
            <p:cNvPr id="40974" name="Rectangle 14">
              <a:extLst>
                <a:ext uri="{FF2B5EF4-FFF2-40B4-BE49-F238E27FC236}">
                  <a16:creationId xmlns:a16="http://schemas.microsoft.com/office/drawing/2014/main" id="{D4E83F9E-DC30-BF38-B700-63EA31490D4D}"/>
                </a:ext>
              </a:extLst>
            </p:cNvPr>
            <p:cNvSpPr>
              <a:spLocks noChangeArrowheads="1"/>
            </p:cNvSpPr>
            <p:nvPr/>
          </p:nvSpPr>
          <p:spPr bwMode="auto">
            <a:xfrm>
              <a:off x="0" y="0"/>
              <a:ext cx="3488" cy="0"/>
            </a:xfrm>
            <a:prstGeom prst="rect">
              <a:avLst/>
            </a:prstGeom>
            <a:solidFill>
              <a:srgbClr val="0000CC"/>
            </a:solidFill>
            <a:ln w="9525">
              <a:noFill/>
              <a:miter lim="800000"/>
              <a:headEnd/>
              <a:tailEnd/>
            </a:ln>
            <a:effectLst/>
          </p:spPr>
          <p:txBody>
            <a:bodyPr/>
            <a:lstStyle/>
            <a:p>
              <a:pPr algn="l" rtl="0" fontAlgn="base">
                <a:spcBef>
                  <a:spcPct val="0"/>
                </a:spcBef>
                <a:spcAft>
                  <a:spcPct val="0"/>
                </a:spcAft>
              </a:pPr>
              <a:endParaRPr lang="ar-IQ" sz="2400">
                <a:solidFill>
                  <a:srgbClr val="000000"/>
                </a:solidFill>
                <a:latin typeface="Arial" pitchFamily="34" charset="0"/>
              </a:endParaRPr>
            </a:p>
          </p:txBody>
        </p:sp>
        <p:sp>
          <p:nvSpPr>
            <p:cNvPr id="40965" name="Rectangle 5">
              <a:extLst>
                <a:ext uri="{FF2B5EF4-FFF2-40B4-BE49-F238E27FC236}">
                  <a16:creationId xmlns:a16="http://schemas.microsoft.com/office/drawing/2014/main" id="{1E75A059-60F9-0C8E-BF08-CAA423EA70CA}"/>
                </a:ext>
              </a:extLst>
            </p:cNvPr>
            <p:cNvSpPr>
              <a:spLocks noChangeArrowheads="1"/>
            </p:cNvSpPr>
            <p:nvPr/>
          </p:nvSpPr>
          <p:spPr bwMode="auto">
            <a:xfrm>
              <a:off x="0" y="0"/>
              <a:ext cx="3488" cy="461665"/>
            </a:xfrm>
            <a:prstGeom prst="rect">
              <a:avLst/>
            </a:prstGeom>
            <a:solidFill>
              <a:srgbClr val="0000CC"/>
            </a:solidFill>
            <a:ln w="9525">
              <a:noFill/>
              <a:miter lim="800000"/>
              <a:headEnd/>
              <a:tailEnd/>
            </a:ln>
            <a:effectLst/>
          </p:spPr>
          <p:txBody>
            <a:bodyPr>
              <a:spAutoFit/>
            </a:bodyPr>
            <a:lstStyle/>
            <a:p>
              <a:pPr algn="l" rtl="0" fontAlgn="base">
                <a:spcBef>
                  <a:spcPct val="0"/>
                </a:spcBef>
                <a:spcAft>
                  <a:spcPct val="0"/>
                </a:spcAft>
              </a:pPr>
              <a:endParaRPr lang="ar-IQ" sz="2400">
                <a:solidFill>
                  <a:srgbClr val="000000"/>
                </a:solidFill>
                <a:latin typeface="Arial" pitchFamily="34" charset="0"/>
              </a:endParaRPr>
            </a:p>
          </p:txBody>
        </p:sp>
      </p:grpSp>
      <p:pic>
        <p:nvPicPr>
          <p:cNvPr id="40967" name="Picture 7" descr="http://www.marecol.gu.se/Images/Kent-nauplielarv1.jpg">
            <a:extLst>
              <a:ext uri="{FF2B5EF4-FFF2-40B4-BE49-F238E27FC236}">
                <a16:creationId xmlns:a16="http://schemas.microsoft.com/office/drawing/2014/main" id="{6CF72054-094C-8201-D7CE-299A95D8D9F1}"/>
              </a:ext>
            </a:extLst>
          </p:cNvPr>
          <p:cNvPicPr>
            <a:picLocks noChangeAspect="1" noChangeArrowheads="1"/>
          </p:cNvPicPr>
          <p:nvPr/>
        </p:nvPicPr>
        <p:blipFill>
          <a:blip r:embed="rId2" cstate="print"/>
          <a:srcRect/>
          <a:stretch>
            <a:fillRect/>
          </a:stretch>
        </p:blipFill>
        <p:spPr bwMode="auto">
          <a:xfrm>
            <a:off x="1761207" y="2590800"/>
            <a:ext cx="2776538" cy="3200400"/>
          </a:xfrm>
          <a:prstGeom prst="rect">
            <a:avLst/>
          </a:prstGeom>
          <a:noFill/>
        </p:spPr>
      </p:pic>
      <p:pic>
        <p:nvPicPr>
          <p:cNvPr id="40977" name="Picture 17" descr="http://www.mesa.edu.au/friends/seashores/images/crab_zoea.gif">
            <a:extLst>
              <a:ext uri="{FF2B5EF4-FFF2-40B4-BE49-F238E27FC236}">
                <a16:creationId xmlns:a16="http://schemas.microsoft.com/office/drawing/2014/main" id="{D2A5DA5C-26ED-9827-F941-62E38D0523AE}"/>
              </a:ext>
            </a:extLst>
          </p:cNvPr>
          <p:cNvPicPr>
            <a:picLocks noChangeAspect="1" noChangeArrowheads="1" noCrop="1"/>
          </p:cNvPicPr>
          <p:nvPr/>
        </p:nvPicPr>
        <p:blipFill>
          <a:blip r:embed="rId3" cstate="print"/>
          <a:srcRect/>
          <a:stretch>
            <a:fillRect/>
          </a:stretch>
        </p:blipFill>
        <p:spPr bwMode="auto">
          <a:xfrm>
            <a:off x="4648200" y="2590800"/>
            <a:ext cx="2782888" cy="3200400"/>
          </a:xfrm>
          <a:prstGeom prst="rect">
            <a:avLst/>
          </a:prstGeom>
          <a:noFill/>
        </p:spPr>
      </p:pic>
      <p:pic>
        <p:nvPicPr>
          <p:cNvPr id="40979" name="Picture 19" descr="Graphic of crab megalops">
            <a:extLst>
              <a:ext uri="{FF2B5EF4-FFF2-40B4-BE49-F238E27FC236}">
                <a16:creationId xmlns:a16="http://schemas.microsoft.com/office/drawing/2014/main" id="{0B1AEA40-B3CE-99A7-0C73-746FE8C67492}"/>
              </a:ext>
            </a:extLst>
          </p:cNvPr>
          <p:cNvPicPr>
            <a:picLocks noChangeAspect="1" noChangeArrowheads="1" noCrop="1"/>
          </p:cNvPicPr>
          <p:nvPr/>
        </p:nvPicPr>
        <p:blipFill>
          <a:blip r:embed="rId4" cstate="print"/>
          <a:srcRect/>
          <a:stretch>
            <a:fillRect/>
          </a:stretch>
        </p:blipFill>
        <p:spPr bwMode="auto">
          <a:xfrm>
            <a:off x="7620000" y="2667000"/>
            <a:ext cx="2927350" cy="3048000"/>
          </a:xfrm>
          <a:prstGeom prst="rect">
            <a:avLst/>
          </a:prstGeom>
          <a:noFill/>
        </p:spPr>
      </p:pic>
      <p:sp>
        <p:nvSpPr>
          <p:cNvPr id="40980" name="Rectangle 20">
            <a:extLst>
              <a:ext uri="{FF2B5EF4-FFF2-40B4-BE49-F238E27FC236}">
                <a16:creationId xmlns:a16="http://schemas.microsoft.com/office/drawing/2014/main" id="{F33ABA43-F07B-19A2-C1A4-9BD99A3FFBC1}"/>
              </a:ext>
            </a:extLst>
          </p:cNvPr>
          <p:cNvSpPr>
            <a:spLocks noChangeArrowheads="1"/>
          </p:cNvSpPr>
          <p:nvPr/>
        </p:nvSpPr>
        <p:spPr bwMode="auto">
          <a:xfrm>
            <a:off x="5381333" y="1766746"/>
            <a:ext cx="938213" cy="48895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600" dirty="0">
                <a:solidFill>
                  <a:srgbClr val="FF0000"/>
                </a:solidFill>
                <a:latin typeface="Arial" pitchFamily="34" charset="0"/>
                <a:cs typeface="Arial" pitchFamily="34" charset="0"/>
              </a:rPr>
              <a:t>Zoea</a:t>
            </a:r>
          </a:p>
        </p:txBody>
      </p:sp>
      <p:sp>
        <p:nvSpPr>
          <p:cNvPr id="40981" name="Rectangle 21">
            <a:extLst>
              <a:ext uri="{FF2B5EF4-FFF2-40B4-BE49-F238E27FC236}">
                <a16:creationId xmlns:a16="http://schemas.microsoft.com/office/drawing/2014/main" id="{E8D82708-B7B9-6314-3635-213AB853DCF2}"/>
              </a:ext>
            </a:extLst>
          </p:cNvPr>
          <p:cNvSpPr>
            <a:spLocks noChangeArrowheads="1"/>
          </p:cNvSpPr>
          <p:nvPr/>
        </p:nvSpPr>
        <p:spPr bwMode="auto">
          <a:xfrm>
            <a:off x="8305800" y="1794030"/>
            <a:ext cx="1617663" cy="48895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600" dirty="0">
                <a:solidFill>
                  <a:srgbClr val="FF0000"/>
                </a:solidFill>
                <a:latin typeface="Arial" pitchFamily="34" charset="0"/>
                <a:cs typeface="Arial" pitchFamily="34" charset="0"/>
              </a:rPr>
              <a:t>Megalops</a:t>
            </a:r>
          </a:p>
        </p:txBody>
      </p:sp>
      <p:sp>
        <p:nvSpPr>
          <p:cNvPr id="40982" name="Rectangle 22">
            <a:extLst>
              <a:ext uri="{FF2B5EF4-FFF2-40B4-BE49-F238E27FC236}">
                <a16:creationId xmlns:a16="http://schemas.microsoft.com/office/drawing/2014/main" id="{1D1C584F-A151-6417-53C1-E84AECEB4D5D}"/>
              </a:ext>
            </a:extLst>
          </p:cNvPr>
          <p:cNvSpPr>
            <a:spLocks noChangeArrowheads="1"/>
          </p:cNvSpPr>
          <p:nvPr/>
        </p:nvSpPr>
        <p:spPr bwMode="auto">
          <a:xfrm>
            <a:off x="1925054" y="1794030"/>
            <a:ext cx="1470025" cy="48895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600" dirty="0">
                <a:solidFill>
                  <a:srgbClr val="FF0000"/>
                </a:solidFill>
                <a:latin typeface="Arial" pitchFamily="34" charset="0"/>
                <a:cs typeface="Arial" pitchFamily="34" charset="0"/>
              </a:rPr>
              <a:t>Nauplius</a:t>
            </a:r>
          </a:p>
        </p:txBody>
      </p:sp>
      <p:sp>
        <p:nvSpPr>
          <p:cNvPr id="40983" name="AutoShape 23">
            <a:extLst>
              <a:ext uri="{FF2B5EF4-FFF2-40B4-BE49-F238E27FC236}">
                <a16:creationId xmlns:a16="http://schemas.microsoft.com/office/drawing/2014/main" id="{3EF33529-3852-C70C-0128-166F8923A92D}"/>
              </a:ext>
            </a:extLst>
          </p:cNvPr>
          <p:cNvSpPr>
            <a:spLocks noChangeArrowheads="1"/>
          </p:cNvSpPr>
          <p:nvPr/>
        </p:nvSpPr>
        <p:spPr bwMode="auto">
          <a:xfrm>
            <a:off x="7010400" y="3733800"/>
            <a:ext cx="838200" cy="304800"/>
          </a:xfrm>
          <a:prstGeom prst="rightArrow">
            <a:avLst>
              <a:gd name="adj1" fmla="val 50000"/>
              <a:gd name="adj2" fmla="val 68750"/>
            </a:avLst>
          </a:prstGeom>
          <a:solidFill>
            <a:srgbClr val="006666"/>
          </a:solidFill>
          <a:ln w="9525">
            <a:solidFill>
              <a:schemeClr val="tx1"/>
            </a:solidFill>
            <a:miter lim="800000"/>
            <a:headEnd/>
            <a:tailEnd/>
          </a:ln>
          <a:effectLst/>
        </p:spPr>
        <p:txBody>
          <a:bodyPr wrap="none" anchor="ctr"/>
          <a:lstStyle/>
          <a:p>
            <a:pPr algn="l" rtl="0" fontAlgn="base">
              <a:spcBef>
                <a:spcPct val="0"/>
              </a:spcBef>
              <a:spcAft>
                <a:spcPct val="0"/>
              </a:spcAft>
            </a:pPr>
            <a:endParaRPr lang="ar-IQ" sz="2400">
              <a:solidFill>
                <a:srgbClr val="000000"/>
              </a:solidFill>
              <a:latin typeface="Arial" pitchFamily="34" charset="0"/>
            </a:endParaRPr>
          </a:p>
        </p:txBody>
      </p:sp>
    </p:spTree>
    <p:extLst>
      <p:ext uri="{BB962C8B-B14F-4D97-AF65-F5344CB8AC3E}">
        <p14:creationId xmlns:p14="http://schemas.microsoft.com/office/powerpoint/2010/main" val="2282616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عام\اللافقريات\Arthropoda\38 (1).jpg">
            <a:extLst>
              <a:ext uri="{FF2B5EF4-FFF2-40B4-BE49-F238E27FC236}">
                <a16:creationId xmlns:a16="http://schemas.microsoft.com/office/drawing/2014/main" id="{73ABBE59-0588-E05A-0EFD-0D4A29C69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
          <a:stretch/>
        </p:blipFill>
        <p:spPr bwMode="auto">
          <a:xfrm>
            <a:off x="569495" y="491625"/>
            <a:ext cx="10700084" cy="593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58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292F-ED70-381E-9333-B32A39D89D48}"/>
            </a:ext>
          </a:extLst>
        </p:cNvPr>
        <p:cNvGrpSpPr/>
        <p:nvPr/>
      </p:nvGrpSpPr>
      <p:grpSpPr>
        <a:xfrm>
          <a:off x="0" y="0"/>
          <a:ext cx="0" cy="0"/>
          <a:chOff x="0" y="0"/>
          <a:chExt cx="0" cy="0"/>
        </a:xfrm>
      </p:grpSpPr>
      <p:sp>
        <p:nvSpPr>
          <p:cNvPr id="50178" name="Rectangle 2">
            <a:extLst>
              <a:ext uri="{FF2B5EF4-FFF2-40B4-BE49-F238E27FC236}">
                <a16:creationId xmlns:a16="http://schemas.microsoft.com/office/drawing/2014/main" id="{E1EC3257-B4CC-8660-B05B-41B5297CE887}"/>
              </a:ext>
            </a:extLst>
          </p:cNvPr>
          <p:cNvSpPr>
            <a:spLocks noGrp="1" noChangeArrowheads="1"/>
          </p:cNvSpPr>
          <p:nvPr>
            <p:ph type="title"/>
          </p:nvPr>
        </p:nvSpPr>
        <p:spPr>
          <a:xfrm>
            <a:off x="713872" y="338511"/>
            <a:ext cx="6563885" cy="861840"/>
          </a:xfrm>
        </p:spPr>
        <p:txBody>
          <a:bodyPr/>
          <a:lstStyle/>
          <a:p>
            <a:r>
              <a:rPr lang="en-US" altLang="en-US" sz="2400" b="1" dirty="0">
                <a:solidFill>
                  <a:schemeClr val="tx2">
                    <a:lumMod val="90000"/>
                  </a:schemeClr>
                </a:solidFill>
              </a:rPr>
              <a:t>Crustacean Diversity</a:t>
            </a:r>
            <a:br>
              <a:rPr lang="en-US" altLang="en-US" sz="3600" b="1" dirty="0">
                <a:solidFill>
                  <a:schemeClr val="tx2">
                    <a:lumMod val="90000"/>
                  </a:schemeClr>
                </a:solidFill>
              </a:rPr>
            </a:br>
            <a:r>
              <a:rPr lang="en-US" altLang="en-US" sz="3600" b="1" dirty="0">
                <a:solidFill>
                  <a:schemeClr val="tx2">
                    <a:lumMod val="90000"/>
                  </a:schemeClr>
                </a:solidFill>
              </a:rPr>
              <a:t>                          </a:t>
            </a:r>
            <a:r>
              <a:rPr lang="en-US" sz="2000" i="1" dirty="0"/>
              <a:t>Daphnia</a:t>
            </a:r>
            <a:r>
              <a:rPr lang="en-US" sz="2000" dirty="0"/>
              <a:t> sp.</a:t>
            </a:r>
            <a:endParaRPr lang="en-US" altLang="en-US" sz="2000" dirty="0">
              <a:solidFill>
                <a:schemeClr val="tx2">
                  <a:lumMod val="90000"/>
                </a:schemeClr>
              </a:solidFill>
            </a:endParaRPr>
          </a:p>
        </p:txBody>
      </p:sp>
      <p:pic>
        <p:nvPicPr>
          <p:cNvPr id="50179" name="Picture 3" descr="copepod.jpg                                                    00018B69Macintosh HD                   ABA78158:">
            <a:extLst>
              <a:ext uri="{FF2B5EF4-FFF2-40B4-BE49-F238E27FC236}">
                <a16:creationId xmlns:a16="http://schemas.microsoft.com/office/drawing/2014/main" id="{1FE60ABD-3726-EB8C-2715-42630C2A2305}"/>
              </a:ext>
            </a:extLst>
          </p:cNvPr>
          <p:cNvPicPr>
            <a:picLocks noChangeAspect="1" noChangeArrowheads="1"/>
          </p:cNvPicPr>
          <p:nvPr/>
        </p:nvPicPr>
        <p:blipFill>
          <a:blip r:embed="rId3" cstate="print"/>
          <a:srcRect/>
          <a:stretch>
            <a:fillRect/>
          </a:stretch>
        </p:blipFill>
        <p:spPr bwMode="auto">
          <a:xfrm>
            <a:off x="1104900" y="4266406"/>
            <a:ext cx="2971800" cy="2109788"/>
          </a:xfrm>
          <a:prstGeom prst="rect">
            <a:avLst/>
          </a:prstGeom>
          <a:noFill/>
        </p:spPr>
      </p:pic>
      <p:pic>
        <p:nvPicPr>
          <p:cNvPr id="50181" name="Picture 5" descr=" fairy.jpg                                                      00018B69Macintosh HD                   ABA78158:">
            <a:extLst>
              <a:ext uri="{FF2B5EF4-FFF2-40B4-BE49-F238E27FC236}">
                <a16:creationId xmlns:a16="http://schemas.microsoft.com/office/drawing/2014/main" id="{8FC39A66-2ECB-DACC-8243-23FF768FBD15}"/>
              </a:ext>
            </a:extLst>
          </p:cNvPr>
          <p:cNvPicPr>
            <a:picLocks noChangeAspect="1" noChangeArrowheads="1"/>
          </p:cNvPicPr>
          <p:nvPr/>
        </p:nvPicPr>
        <p:blipFill>
          <a:blip r:embed="rId4" cstate="print"/>
          <a:srcRect/>
          <a:stretch>
            <a:fillRect/>
          </a:stretch>
        </p:blipFill>
        <p:spPr bwMode="auto">
          <a:xfrm>
            <a:off x="4076700" y="4266406"/>
            <a:ext cx="3314700" cy="2109788"/>
          </a:xfrm>
          <a:prstGeom prst="rect">
            <a:avLst/>
          </a:prstGeom>
          <a:noFill/>
        </p:spPr>
      </p:pic>
      <p:pic>
        <p:nvPicPr>
          <p:cNvPr id="50182" name="Picture 6" descr=" louse.jpg                                                      00018B69Macintosh HD                   ABA78158:">
            <a:extLst>
              <a:ext uri="{FF2B5EF4-FFF2-40B4-BE49-F238E27FC236}">
                <a16:creationId xmlns:a16="http://schemas.microsoft.com/office/drawing/2014/main" id="{C4151643-6359-1109-920D-E12F6D098043}"/>
              </a:ext>
            </a:extLst>
          </p:cNvPr>
          <p:cNvPicPr>
            <a:picLocks noChangeAspect="1" noChangeArrowheads="1"/>
          </p:cNvPicPr>
          <p:nvPr/>
        </p:nvPicPr>
        <p:blipFill>
          <a:blip r:embed="rId5" cstate="print"/>
          <a:srcRect/>
          <a:stretch>
            <a:fillRect/>
          </a:stretch>
        </p:blipFill>
        <p:spPr bwMode="auto">
          <a:xfrm>
            <a:off x="7801967" y="3905093"/>
            <a:ext cx="3200400" cy="2535290"/>
          </a:xfrm>
          <a:prstGeom prst="rect">
            <a:avLst/>
          </a:prstGeom>
          <a:noFill/>
        </p:spPr>
      </p:pic>
      <p:sp>
        <p:nvSpPr>
          <p:cNvPr id="50184" name="Text Box 8">
            <a:extLst>
              <a:ext uri="{FF2B5EF4-FFF2-40B4-BE49-F238E27FC236}">
                <a16:creationId xmlns:a16="http://schemas.microsoft.com/office/drawing/2014/main" id="{DC87AA13-9E18-0A3D-0098-068F24606F8B}"/>
              </a:ext>
            </a:extLst>
          </p:cNvPr>
          <p:cNvSpPr txBox="1">
            <a:spLocks noChangeArrowheads="1"/>
          </p:cNvSpPr>
          <p:nvPr/>
        </p:nvSpPr>
        <p:spPr bwMode="auto">
          <a:xfrm>
            <a:off x="1645512" y="6396830"/>
            <a:ext cx="2667000" cy="366713"/>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dirty="0">
                <a:solidFill>
                  <a:schemeClr val="tx2">
                    <a:lumMod val="10000"/>
                  </a:schemeClr>
                </a:solidFill>
                <a:latin typeface="Times" charset="0"/>
              </a:rPr>
              <a:t>Copepod </a:t>
            </a:r>
            <a:r>
              <a:rPr lang="en-US" altLang="en-US" i="1" dirty="0">
                <a:solidFill>
                  <a:schemeClr val="tx2">
                    <a:lumMod val="10000"/>
                  </a:schemeClr>
                </a:solidFill>
                <a:latin typeface="Times" charset="0"/>
              </a:rPr>
              <a:t>Cyclops sp</a:t>
            </a:r>
            <a:r>
              <a:rPr lang="en-US" altLang="en-US" dirty="0">
                <a:solidFill>
                  <a:schemeClr val="tx2">
                    <a:lumMod val="10000"/>
                  </a:schemeClr>
                </a:solidFill>
                <a:latin typeface="Times" charset="0"/>
              </a:rPr>
              <a:t>.</a:t>
            </a:r>
          </a:p>
        </p:txBody>
      </p:sp>
      <p:sp>
        <p:nvSpPr>
          <p:cNvPr id="50185" name="Text Box 9">
            <a:extLst>
              <a:ext uri="{FF2B5EF4-FFF2-40B4-BE49-F238E27FC236}">
                <a16:creationId xmlns:a16="http://schemas.microsoft.com/office/drawing/2014/main" id="{6C98194F-1492-0C5D-4AEE-073BC52F09C0}"/>
              </a:ext>
            </a:extLst>
          </p:cNvPr>
          <p:cNvSpPr txBox="1">
            <a:spLocks noChangeArrowheads="1"/>
          </p:cNvSpPr>
          <p:nvPr/>
        </p:nvSpPr>
        <p:spPr bwMode="auto">
          <a:xfrm>
            <a:off x="1079153" y="771597"/>
            <a:ext cx="2057400" cy="366713"/>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dirty="0">
                <a:solidFill>
                  <a:schemeClr val="tx2">
                    <a:lumMod val="10000"/>
                  </a:schemeClr>
                </a:solidFill>
                <a:latin typeface="Times" charset="0"/>
              </a:rPr>
              <a:t>Ostracod</a:t>
            </a:r>
          </a:p>
        </p:txBody>
      </p:sp>
      <p:sp>
        <p:nvSpPr>
          <p:cNvPr id="50186" name="Text Box 10">
            <a:extLst>
              <a:ext uri="{FF2B5EF4-FFF2-40B4-BE49-F238E27FC236}">
                <a16:creationId xmlns:a16="http://schemas.microsoft.com/office/drawing/2014/main" id="{8FDA8CD7-445F-CFF3-3784-C3C6A3BB0391}"/>
              </a:ext>
            </a:extLst>
          </p:cNvPr>
          <p:cNvSpPr txBox="1">
            <a:spLocks noChangeArrowheads="1"/>
          </p:cNvSpPr>
          <p:nvPr/>
        </p:nvSpPr>
        <p:spPr bwMode="auto">
          <a:xfrm>
            <a:off x="7536160" y="505567"/>
            <a:ext cx="2209800" cy="366713"/>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dirty="0">
                <a:solidFill>
                  <a:schemeClr val="tx2">
                    <a:lumMod val="10000"/>
                  </a:schemeClr>
                </a:solidFill>
                <a:latin typeface="Times" charset="0"/>
              </a:rPr>
              <a:t>Water flea</a:t>
            </a:r>
          </a:p>
        </p:txBody>
      </p:sp>
      <p:sp>
        <p:nvSpPr>
          <p:cNvPr id="50187" name="Text Box 11">
            <a:extLst>
              <a:ext uri="{FF2B5EF4-FFF2-40B4-BE49-F238E27FC236}">
                <a16:creationId xmlns:a16="http://schemas.microsoft.com/office/drawing/2014/main" id="{7D86136F-2D6A-5BAE-139F-4FE712756925}"/>
              </a:ext>
            </a:extLst>
          </p:cNvPr>
          <p:cNvSpPr txBox="1">
            <a:spLocks noChangeArrowheads="1"/>
          </p:cNvSpPr>
          <p:nvPr/>
        </p:nvSpPr>
        <p:spPr bwMode="auto">
          <a:xfrm>
            <a:off x="4548324" y="6344444"/>
            <a:ext cx="2500177" cy="366713"/>
          </a:xfrm>
          <a:prstGeom prst="rect">
            <a:avLst/>
          </a:prstGeom>
          <a:noFill/>
          <a:ln w="9525">
            <a:noFill/>
            <a:miter lim="800000"/>
            <a:headEnd/>
            <a:tailEnd/>
          </a:ln>
          <a:effectLst/>
        </p:spPr>
        <p:txBody>
          <a:bodyPr wrap="square">
            <a:spAutoFit/>
          </a:bodyPr>
          <a:lstStyle/>
          <a:p>
            <a:pPr algn="l" rtl="0" eaLnBrk="0" fontAlgn="base" hangingPunct="0">
              <a:spcBef>
                <a:spcPct val="50000"/>
              </a:spcBef>
              <a:spcAft>
                <a:spcPct val="0"/>
              </a:spcAft>
            </a:pPr>
            <a:r>
              <a:rPr lang="en-US" altLang="en-US" dirty="0">
                <a:solidFill>
                  <a:schemeClr val="tx2">
                    <a:lumMod val="10000"/>
                  </a:schemeClr>
                </a:solidFill>
                <a:latin typeface="Times" charset="0"/>
              </a:rPr>
              <a:t>Fairy shrimp</a:t>
            </a:r>
          </a:p>
        </p:txBody>
      </p:sp>
      <p:sp>
        <p:nvSpPr>
          <p:cNvPr id="50189" name="Text Box 13">
            <a:extLst>
              <a:ext uri="{FF2B5EF4-FFF2-40B4-BE49-F238E27FC236}">
                <a16:creationId xmlns:a16="http://schemas.microsoft.com/office/drawing/2014/main" id="{84382B06-054F-984E-DE10-F7E18CE600BB}"/>
              </a:ext>
            </a:extLst>
          </p:cNvPr>
          <p:cNvSpPr txBox="1">
            <a:spLocks noChangeArrowheads="1"/>
          </p:cNvSpPr>
          <p:nvPr/>
        </p:nvSpPr>
        <p:spPr bwMode="auto">
          <a:xfrm>
            <a:off x="8745934" y="6395008"/>
            <a:ext cx="2667000" cy="366713"/>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dirty="0">
                <a:solidFill>
                  <a:schemeClr val="tx2">
                    <a:lumMod val="10000"/>
                  </a:schemeClr>
                </a:solidFill>
                <a:latin typeface="Times" charset="0"/>
              </a:rPr>
              <a:t>Fish louse</a:t>
            </a:r>
          </a:p>
        </p:txBody>
      </p:sp>
      <p:pic>
        <p:nvPicPr>
          <p:cNvPr id="2" name="Content Placeholder 5">
            <a:extLst>
              <a:ext uri="{FF2B5EF4-FFF2-40B4-BE49-F238E27FC236}">
                <a16:creationId xmlns:a16="http://schemas.microsoft.com/office/drawing/2014/main" id="{A134FB2C-54F6-C9F1-C9DE-2F726C38E4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1832" y="1200351"/>
            <a:ext cx="3644911" cy="2976669"/>
          </a:xfrm>
          <a:prstGeom prst="rect">
            <a:avLst/>
          </a:prstGeom>
          <a:ln w="19050">
            <a:solidFill>
              <a:srgbClr val="FF0000"/>
            </a:solidFill>
          </a:ln>
        </p:spPr>
      </p:pic>
      <p:pic>
        <p:nvPicPr>
          <p:cNvPr id="3" name="Content Placeholder 3">
            <a:extLst>
              <a:ext uri="{FF2B5EF4-FFF2-40B4-BE49-F238E27FC236}">
                <a16:creationId xmlns:a16="http://schemas.microsoft.com/office/drawing/2014/main" id="{BE124CE2-95D7-EE16-BA14-FE8822866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7758" y="915196"/>
            <a:ext cx="3145902" cy="2910986"/>
          </a:xfrm>
          <a:prstGeom prst="rect">
            <a:avLst/>
          </a:prstGeom>
        </p:spPr>
      </p:pic>
      <p:pic>
        <p:nvPicPr>
          <p:cNvPr id="5" name="Content Placeholder 4">
            <a:extLst>
              <a:ext uri="{FF2B5EF4-FFF2-40B4-BE49-F238E27FC236}">
                <a16:creationId xmlns:a16="http://schemas.microsoft.com/office/drawing/2014/main" id="{50570D31-F535-82D9-BB93-F78358F2BDFF}"/>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104900" y="1238577"/>
            <a:ext cx="2207509" cy="2913509"/>
          </a:xfrm>
        </p:spPr>
      </p:pic>
    </p:spTree>
    <p:extLst>
      <p:ext uri="{BB962C8B-B14F-4D97-AF65-F5344CB8AC3E}">
        <p14:creationId xmlns:p14="http://schemas.microsoft.com/office/powerpoint/2010/main" val="1651408399"/>
      </p:ext>
    </p:extLst>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EEF1-0831-32B1-F3AA-83F5EA06A941}"/>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4A30FA5B-C185-189D-6C82-913C75599CBE}"/>
              </a:ext>
            </a:extLst>
          </p:cNvPr>
          <p:cNvSpPr>
            <a:spLocks noGrp="1" noChangeArrowheads="1"/>
          </p:cNvSpPr>
          <p:nvPr>
            <p:ph type="title"/>
          </p:nvPr>
        </p:nvSpPr>
        <p:spPr>
          <a:xfrm>
            <a:off x="2552699" y="533514"/>
            <a:ext cx="7212829" cy="1999602"/>
          </a:xfrm>
        </p:spPr>
        <p:txBody>
          <a:bodyPr spcFirstLastPara="1" vert="horz" wrap="square" lIns="91440" tIns="45720" rIns="91440" bIns="45720" rtlCol="0" anchor="b" anchorCtr="0">
            <a:normAutofit/>
          </a:bodyPr>
          <a:lstStyle/>
          <a:p>
            <a:pPr algn="l">
              <a:lnSpc>
                <a:spcPct val="90000"/>
              </a:lnSpc>
            </a:pPr>
            <a:r>
              <a:rPr lang="en-US" altLang="en-US" sz="4200" b="1" dirty="0">
                <a:solidFill>
                  <a:schemeClr val="bg2"/>
                </a:solidFill>
                <a:latin typeface="+mj-lt"/>
                <a:ea typeface="+mj-ea"/>
                <a:cs typeface="+mj-cs"/>
              </a:rPr>
              <a:t>Barnacles are Crustaceans!</a:t>
            </a:r>
            <a:endParaRPr lang="en-US" altLang="en-US" sz="4200" dirty="0">
              <a:solidFill>
                <a:schemeClr val="bg2"/>
              </a:solidFill>
              <a:latin typeface="+mj-lt"/>
              <a:ea typeface="+mj-ea"/>
              <a:cs typeface="+mj-cs"/>
            </a:endParaRPr>
          </a:p>
        </p:txBody>
      </p:sp>
      <p:pic>
        <p:nvPicPr>
          <p:cNvPr id="45061" name="Picture 5" descr=" barnacle3                                                      00018B69Macintosh HD                   ABA78158:">
            <a:extLst>
              <a:ext uri="{FF2B5EF4-FFF2-40B4-BE49-F238E27FC236}">
                <a16:creationId xmlns:a16="http://schemas.microsoft.com/office/drawing/2014/main" id="{596A727C-BA5B-F515-A2CD-13262AA052B7}"/>
              </a:ext>
            </a:extLst>
          </p:cNvPr>
          <p:cNvPicPr>
            <a:picLocks noChangeAspect="1" noChangeArrowheads="1"/>
          </p:cNvPicPr>
          <p:nvPr/>
        </p:nvPicPr>
        <p:blipFill>
          <a:blip r:embed="rId2" cstate="print"/>
          <a:srcRect t="3553" r="-4" b="4604"/>
          <a:stretch/>
        </p:blipFill>
        <p:spPr bwMode="auto">
          <a:xfrm>
            <a:off x="1775521" y="3579621"/>
            <a:ext cx="2134337" cy="2744864"/>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p:spPr>
      </p:pic>
      <p:pic>
        <p:nvPicPr>
          <p:cNvPr id="2" name="Content Placeholder 5">
            <a:extLst>
              <a:ext uri="{FF2B5EF4-FFF2-40B4-BE49-F238E27FC236}">
                <a16:creationId xmlns:a16="http://schemas.microsoft.com/office/drawing/2014/main" id="{C4C90C06-DE8B-143C-5587-67061E8B82BF}"/>
              </a:ext>
            </a:extLst>
          </p:cNvPr>
          <p:cNvPicPr>
            <a:picLocks noChangeAspect="1"/>
          </p:cNvPicPr>
          <p:nvPr/>
        </p:nvPicPr>
        <p:blipFill>
          <a:blip r:embed="rId3" cstate="print">
            <a:extLst>
              <a:ext uri="{28A0092B-C50C-407E-A947-70E740481C1C}">
                <a14:useLocalDpi xmlns:a14="http://schemas.microsoft.com/office/drawing/2010/main" val="0"/>
              </a:ext>
            </a:extLst>
          </a:blip>
          <a:srcRect l="22561" r="22313" b="-1"/>
          <a:stretch/>
        </p:blipFill>
        <p:spPr>
          <a:xfrm>
            <a:off x="4220109" y="3579621"/>
            <a:ext cx="1712199" cy="2679584"/>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45060" name="Picture 4" descr="&#10;barnacle2.jpg                                                  00018B69Macintosh HD                   ABA78158:">
            <a:extLst>
              <a:ext uri="{FF2B5EF4-FFF2-40B4-BE49-F238E27FC236}">
                <a16:creationId xmlns:a16="http://schemas.microsoft.com/office/drawing/2014/main" id="{35313597-8B84-E9CF-56C9-5347BDE9E3E9}"/>
              </a:ext>
            </a:extLst>
          </p:cNvPr>
          <p:cNvPicPr>
            <a:picLocks noChangeAspect="1" noChangeArrowheads="1"/>
          </p:cNvPicPr>
          <p:nvPr/>
        </p:nvPicPr>
        <p:blipFill>
          <a:blip r:embed="rId4" cstate="print"/>
          <a:srcRect l="17834" r="32663" b="-5"/>
          <a:stretch/>
        </p:blipFill>
        <p:spPr bwMode="auto">
          <a:xfrm>
            <a:off x="6245107" y="3579621"/>
            <a:ext cx="1712199" cy="267958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p:spPr>
      </p:pic>
      <p:pic>
        <p:nvPicPr>
          <p:cNvPr id="45059" name="Picture 3" descr="&#10;barnacle1.jpg                                                  00018B69Macintosh HD                   ABA78158:">
            <a:extLst>
              <a:ext uri="{FF2B5EF4-FFF2-40B4-BE49-F238E27FC236}">
                <a16:creationId xmlns:a16="http://schemas.microsoft.com/office/drawing/2014/main" id="{EDB7A202-6D30-9E26-F898-766410FB9D8A}"/>
              </a:ext>
            </a:extLst>
          </p:cNvPr>
          <p:cNvPicPr>
            <a:picLocks noChangeAspect="1" noChangeArrowheads="1"/>
          </p:cNvPicPr>
          <p:nvPr/>
        </p:nvPicPr>
        <p:blipFill>
          <a:blip r:embed="rId5" cstate="print"/>
          <a:srcRect l="16294" r="39270" b="4"/>
          <a:stretch/>
        </p:blipFill>
        <p:spPr bwMode="auto">
          <a:xfrm>
            <a:off x="8312902" y="3579621"/>
            <a:ext cx="2012199" cy="274486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p:spPr>
      </p:pic>
    </p:spTree>
    <p:extLst>
      <p:ext uri="{BB962C8B-B14F-4D97-AF65-F5344CB8AC3E}">
        <p14:creationId xmlns:p14="http://schemas.microsoft.com/office/powerpoint/2010/main" val="102753081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5058"/>
                                        </p:tgtEl>
                                        <p:attrNameLst>
                                          <p:attrName>style.visibility</p:attrName>
                                        </p:attrNameLst>
                                      </p:cBhvr>
                                      <p:to>
                                        <p:strVal val="visible"/>
                                      </p:to>
                                    </p:set>
                                    <p:animEffect transition="in" filter="fade">
                                      <p:cBhvr>
                                        <p:cTn id="7" dur="7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95F9E-761D-4E77-1975-AA2E8DD8EFE9}"/>
            </a:ext>
          </a:extLst>
        </p:cNvPr>
        <p:cNvGrpSpPr/>
        <p:nvPr/>
      </p:nvGrpSpPr>
      <p:grpSpPr>
        <a:xfrm>
          <a:off x="0" y="0"/>
          <a:ext cx="0" cy="0"/>
          <a:chOff x="0" y="0"/>
          <a:chExt cx="0" cy="0"/>
        </a:xfrm>
      </p:grpSpPr>
      <p:sp>
        <p:nvSpPr>
          <p:cNvPr id="146435" name="Rectangle 3">
            <a:extLst>
              <a:ext uri="{FF2B5EF4-FFF2-40B4-BE49-F238E27FC236}">
                <a16:creationId xmlns:a16="http://schemas.microsoft.com/office/drawing/2014/main" id="{4996510C-6BC1-5635-A484-3E01E03AB220}"/>
              </a:ext>
            </a:extLst>
          </p:cNvPr>
          <p:cNvSpPr>
            <a:spLocks noGrp="1" noChangeArrowheads="1"/>
          </p:cNvSpPr>
          <p:nvPr>
            <p:ph type="title"/>
          </p:nvPr>
        </p:nvSpPr>
        <p:spPr/>
        <p:txBody>
          <a:bodyPr/>
          <a:lstStyle/>
          <a:p>
            <a:r>
              <a:rPr lang="en-CA"/>
              <a:t>Fig. 19.24a</a:t>
            </a:r>
          </a:p>
        </p:txBody>
      </p:sp>
      <p:sp>
        <p:nvSpPr>
          <p:cNvPr id="5" name="Slide Number Placeholder 4">
            <a:extLst>
              <a:ext uri="{FF2B5EF4-FFF2-40B4-BE49-F238E27FC236}">
                <a16:creationId xmlns:a16="http://schemas.microsoft.com/office/drawing/2014/main" id="{8639CBB5-0ECA-4617-1348-3C37A4EC655B}"/>
              </a:ext>
            </a:extLst>
          </p:cNvPr>
          <p:cNvSpPr>
            <a:spLocks noGrp="1"/>
          </p:cNvSpPr>
          <p:nvPr>
            <p:ph type="sldNum" sz="quarter" idx="12"/>
          </p:nvPr>
        </p:nvSpPr>
        <p:spPr/>
        <p:txBody>
          <a:bodyPr/>
          <a:lstStyle/>
          <a:p>
            <a:fld id="{59875841-EC0B-4DCA-A4CE-F879F36A0290}" type="slidenum">
              <a:rPr lang="en-US">
                <a:solidFill>
                  <a:srgbClr val="000000"/>
                </a:solidFill>
              </a:rPr>
              <a:pPr/>
              <a:t>39</a:t>
            </a:fld>
            <a:endParaRPr lang="en-US">
              <a:solidFill>
                <a:srgbClr val="000000"/>
              </a:solidFill>
            </a:endParaRPr>
          </a:p>
        </p:txBody>
      </p:sp>
      <p:pic>
        <p:nvPicPr>
          <p:cNvPr id="146434" name="Picture 2" descr="19_24a">
            <a:extLst>
              <a:ext uri="{FF2B5EF4-FFF2-40B4-BE49-F238E27FC236}">
                <a16:creationId xmlns:a16="http://schemas.microsoft.com/office/drawing/2014/main" id="{FFF8FCDA-8DA4-5D11-EBFC-37F3AC2D47DD}"/>
              </a:ext>
            </a:extLst>
          </p:cNvPr>
          <p:cNvPicPr>
            <a:picLocks noChangeAspect="1" noChangeArrowheads="1"/>
          </p:cNvPicPr>
          <p:nvPr/>
        </p:nvPicPr>
        <p:blipFill>
          <a:blip r:embed="rId3" cstate="print"/>
          <a:srcRect/>
          <a:stretch>
            <a:fillRect/>
          </a:stretch>
        </p:blipFill>
        <p:spPr bwMode="auto">
          <a:xfrm>
            <a:off x="609600" y="617621"/>
            <a:ext cx="10299032" cy="5536291"/>
          </a:xfrm>
          <a:prstGeom prst="rect">
            <a:avLst/>
          </a:prstGeom>
          <a:noFill/>
          <a:ln w="9525">
            <a:noFill/>
            <a:miter lim="800000"/>
            <a:headEnd/>
            <a:tailEnd/>
          </a:ln>
          <a:effectLst/>
        </p:spPr>
      </p:pic>
    </p:spTree>
    <p:extLst>
      <p:ext uri="{BB962C8B-B14F-4D97-AF65-F5344CB8AC3E}">
        <p14:creationId xmlns:p14="http://schemas.microsoft.com/office/powerpoint/2010/main" val="3496033653"/>
      </p:ext>
    </p:extLst>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70C8D38A-CF87-4FA9-8038-B6AF62090F15}" type="slidenum">
              <a:rPr lang="en-US">
                <a:solidFill>
                  <a:srgbClr val="000000"/>
                </a:solidFill>
              </a:rPr>
              <a:pPr/>
              <a:t>4</a:t>
            </a:fld>
            <a:endParaRPr lang="en-US">
              <a:solidFill>
                <a:srgbClr val="000000"/>
              </a:solidFill>
            </a:endParaRPr>
          </a:p>
        </p:txBody>
      </p:sp>
      <p:sp>
        <p:nvSpPr>
          <p:cNvPr id="32772" name="Rectangle 4"/>
          <p:cNvSpPr>
            <a:spLocks noGrp="1" noChangeArrowheads="1"/>
          </p:cNvSpPr>
          <p:nvPr>
            <p:ph type="title"/>
          </p:nvPr>
        </p:nvSpPr>
        <p:spPr>
          <a:xfrm>
            <a:off x="477794" y="268729"/>
            <a:ext cx="11409405" cy="1035575"/>
          </a:xfrm>
        </p:spPr>
        <p:txBody>
          <a:bodyPr/>
          <a:lstStyle/>
          <a:p>
            <a:r>
              <a:rPr lang="en-US" sz="4000" dirty="0">
                <a:solidFill>
                  <a:schemeClr val="tx2">
                    <a:lumMod val="90000"/>
                  </a:schemeClr>
                </a:solidFill>
              </a:rPr>
              <a:t>Arthropods </a:t>
            </a:r>
            <a:br>
              <a:rPr lang="en-US" sz="4000" dirty="0">
                <a:solidFill>
                  <a:schemeClr val="tx2">
                    <a:lumMod val="90000"/>
                  </a:schemeClr>
                </a:solidFill>
              </a:rPr>
            </a:br>
            <a:r>
              <a:rPr lang="en-US" sz="4000" dirty="0">
                <a:solidFill>
                  <a:schemeClr val="tx2">
                    <a:lumMod val="90000"/>
                  </a:schemeClr>
                </a:solidFill>
              </a:rPr>
              <a:t>Most Successful Animals</a:t>
            </a:r>
          </a:p>
        </p:txBody>
      </p:sp>
      <p:sp>
        <p:nvSpPr>
          <p:cNvPr id="32773" name="Rectangle 5"/>
          <p:cNvSpPr>
            <a:spLocks noGrp="1" noChangeArrowheads="1"/>
          </p:cNvSpPr>
          <p:nvPr>
            <p:ph type="body" sz="half" idx="1"/>
          </p:nvPr>
        </p:nvSpPr>
        <p:spPr>
          <a:xfrm>
            <a:off x="1847528" y="1646262"/>
            <a:ext cx="4038600" cy="4827587"/>
          </a:xfrm>
        </p:spPr>
        <p:txBody>
          <a:bodyPr/>
          <a:lstStyle/>
          <a:p>
            <a:r>
              <a:rPr lang="en-US" sz="2400" dirty="0"/>
              <a:t>Number of species</a:t>
            </a:r>
          </a:p>
          <a:p>
            <a:r>
              <a:rPr lang="en-US" sz="2400" dirty="0"/>
              <a:t>Diversity</a:t>
            </a:r>
          </a:p>
          <a:p>
            <a:r>
              <a:rPr lang="en-US" sz="2400" dirty="0"/>
              <a:t>Distribution</a:t>
            </a:r>
          </a:p>
          <a:p>
            <a:r>
              <a:rPr lang="en-US" sz="2400" dirty="0"/>
              <a:t>Longevity</a:t>
            </a:r>
          </a:p>
          <a:p>
            <a:pPr marL="0" indent="0">
              <a:buNone/>
            </a:pPr>
            <a:r>
              <a:rPr lang="en-US" sz="2400" dirty="0">
                <a:solidFill>
                  <a:srgbClr val="C00000"/>
                </a:solidFill>
              </a:rPr>
              <a:t>Reasons for Success</a:t>
            </a:r>
          </a:p>
        </p:txBody>
      </p:sp>
      <p:pic>
        <p:nvPicPr>
          <p:cNvPr id="32779" name="Picture 11" descr="dragonfly-5"/>
          <p:cNvPicPr>
            <a:picLocks noGrp="1" noChangeAspect="1" noChangeArrowheads="1"/>
          </p:cNvPicPr>
          <p:nvPr>
            <p:ph sz="quarter" idx="3"/>
          </p:nvPr>
        </p:nvPicPr>
        <p:blipFill>
          <a:blip r:embed="rId2" cstate="print"/>
          <a:srcRect/>
          <a:stretch>
            <a:fillRect/>
          </a:stretch>
        </p:blipFill>
        <p:spPr>
          <a:xfrm>
            <a:off x="6551289" y="1484784"/>
            <a:ext cx="3962400" cy="2376264"/>
          </a:xfrm>
          <a:noFill/>
          <a:ln/>
        </p:spPr>
      </p:pic>
      <p:sp>
        <p:nvSpPr>
          <p:cNvPr id="3" name="TextBox 2">
            <a:extLst>
              <a:ext uri="{FF2B5EF4-FFF2-40B4-BE49-F238E27FC236}">
                <a16:creationId xmlns:a16="http://schemas.microsoft.com/office/drawing/2014/main" id="{890CF096-B52C-AB69-C8A6-14370E4CCB87}"/>
              </a:ext>
            </a:extLst>
          </p:cNvPr>
          <p:cNvSpPr txBox="1"/>
          <p:nvPr/>
        </p:nvSpPr>
        <p:spPr>
          <a:xfrm>
            <a:off x="1847528" y="3645025"/>
            <a:ext cx="4572000" cy="2923877"/>
          </a:xfrm>
          <a:prstGeom prst="rect">
            <a:avLst/>
          </a:prstGeom>
          <a:noFill/>
        </p:spPr>
        <p:txBody>
          <a:bodyPr wrap="square">
            <a:spAutoFit/>
          </a:bodyPr>
          <a:lstStyle/>
          <a:p>
            <a:pPr marL="342900" indent="-342900" fontAlgn="base">
              <a:spcBef>
                <a:spcPct val="20000"/>
              </a:spcBef>
              <a:spcAft>
                <a:spcPct val="0"/>
              </a:spcAft>
              <a:buFontTx/>
              <a:buChar char="•"/>
              <a:defRPr/>
            </a:pPr>
            <a:endParaRPr lang="en-US" sz="2000" kern="0" dirty="0">
              <a:solidFill>
                <a:srgbClr val="000000"/>
              </a:solidFill>
              <a:latin typeface="Times"/>
            </a:endParaRPr>
          </a:p>
          <a:p>
            <a:pPr marL="342900" indent="-342900" fontAlgn="base">
              <a:spcBef>
                <a:spcPct val="20000"/>
              </a:spcBef>
              <a:spcAft>
                <a:spcPct val="0"/>
              </a:spcAft>
              <a:buFontTx/>
              <a:buChar char="•"/>
              <a:defRPr/>
            </a:pPr>
            <a:r>
              <a:rPr lang="en-US" sz="2000" kern="0" dirty="0">
                <a:solidFill>
                  <a:srgbClr val="000000"/>
                </a:solidFill>
                <a:latin typeface="Times"/>
              </a:rPr>
              <a:t>Versatile exoskeleton</a:t>
            </a:r>
          </a:p>
          <a:p>
            <a:pPr marL="342900" indent="-342900" fontAlgn="base">
              <a:spcBef>
                <a:spcPct val="20000"/>
              </a:spcBef>
              <a:spcAft>
                <a:spcPct val="0"/>
              </a:spcAft>
              <a:buFontTx/>
              <a:buChar char="•"/>
              <a:defRPr/>
            </a:pPr>
            <a:r>
              <a:rPr lang="en-US" sz="2000" kern="0" dirty="0">
                <a:solidFill>
                  <a:srgbClr val="000000"/>
                </a:solidFill>
                <a:latin typeface="Times"/>
              </a:rPr>
              <a:t>Segmentation</a:t>
            </a:r>
          </a:p>
          <a:p>
            <a:pPr marL="342900" indent="-342900" fontAlgn="base">
              <a:spcBef>
                <a:spcPct val="20000"/>
              </a:spcBef>
              <a:spcAft>
                <a:spcPct val="0"/>
              </a:spcAft>
              <a:buFontTx/>
              <a:buChar char="•"/>
              <a:defRPr/>
            </a:pPr>
            <a:r>
              <a:rPr lang="en-US" sz="2000" kern="0" dirty="0">
                <a:solidFill>
                  <a:srgbClr val="000000"/>
                </a:solidFill>
                <a:latin typeface="Times"/>
              </a:rPr>
              <a:t>Oxygen piped directly to cells (terrestrial)</a:t>
            </a:r>
          </a:p>
          <a:p>
            <a:pPr marL="342900" indent="-342900" fontAlgn="base">
              <a:spcBef>
                <a:spcPct val="20000"/>
              </a:spcBef>
              <a:spcAft>
                <a:spcPct val="0"/>
              </a:spcAft>
              <a:buFontTx/>
              <a:buChar char="•"/>
              <a:defRPr/>
            </a:pPr>
            <a:r>
              <a:rPr lang="en-US" sz="2000" kern="0" dirty="0">
                <a:solidFill>
                  <a:srgbClr val="000000"/>
                </a:solidFill>
                <a:latin typeface="Times"/>
              </a:rPr>
              <a:t>Highly developed sensory organs</a:t>
            </a:r>
          </a:p>
          <a:p>
            <a:pPr marL="342900" indent="-342900" fontAlgn="base">
              <a:spcBef>
                <a:spcPct val="20000"/>
              </a:spcBef>
              <a:spcAft>
                <a:spcPct val="0"/>
              </a:spcAft>
              <a:buFontTx/>
              <a:buChar char="•"/>
              <a:defRPr/>
            </a:pPr>
            <a:r>
              <a:rPr lang="en-US" sz="2000" kern="0" dirty="0">
                <a:solidFill>
                  <a:srgbClr val="000000"/>
                </a:solidFill>
                <a:latin typeface="Times"/>
              </a:rPr>
              <a:t>Complex behavior</a:t>
            </a:r>
          </a:p>
          <a:p>
            <a:pPr marL="342900" indent="-342900" fontAlgn="base">
              <a:spcBef>
                <a:spcPct val="20000"/>
              </a:spcBef>
              <a:spcAft>
                <a:spcPct val="0"/>
              </a:spcAft>
              <a:buFontTx/>
              <a:buChar char="•"/>
              <a:defRPr/>
            </a:pPr>
            <a:r>
              <a:rPr lang="en-US" sz="2000" kern="0" dirty="0">
                <a:solidFill>
                  <a:srgbClr val="000000"/>
                </a:solidFill>
                <a:latin typeface="Times"/>
              </a:rPr>
              <a:t>Metamorphosis</a:t>
            </a:r>
          </a:p>
        </p:txBody>
      </p:sp>
      <p:pic>
        <p:nvPicPr>
          <p:cNvPr id="4" name="Picture 7" descr="bee">
            <a:extLst>
              <a:ext uri="{FF2B5EF4-FFF2-40B4-BE49-F238E27FC236}">
                <a16:creationId xmlns:a16="http://schemas.microsoft.com/office/drawing/2014/main" id="{E475D9BA-2DCA-6215-15AB-71CCD204FB6A}"/>
              </a:ext>
            </a:extLst>
          </p:cNvPr>
          <p:cNvPicPr>
            <a:picLocks noGrp="1" noChangeAspect="1" noChangeArrowheads="1"/>
          </p:cNvPicPr>
          <p:nvPr>
            <p:ph sz="half" idx="2"/>
          </p:nvPr>
        </p:nvPicPr>
        <p:blipFill>
          <a:blip r:embed="rId3" cstate="print"/>
          <a:srcRect/>
          <a:stretch>
            <a:fillRect/>
          </a:stretch>
        </p:blipFill>
        <p:spPr>
          <a:xfrm>
            <a:off x="6513189" y="3933057"/>
            <a:ext cx="4000500" cy="2614889"/>
          </a:xfrm>
          <a:noFill/>
          <a:ln/>
        </p:spPr>
      </p:pic>
      <p:pic>
        <p:nvPicPr>
          <p:cNvPr id="5" name="Picture 11" descr="dragonfly-5">
            <a:extLst>
              <a:ext uri="{FF2B5EF4-FFF2-40B4-BE49-F238E27FC236}">
                <a16:creationId xmlns:a16="http://schemas.microsoft.com/office/drawing/2014/main" id="{EE3A9007-BD39-3ABB-B501-AD49C6F9DCB0}"/>
              </a:ext>
            </a:extLst>
          </p:cNvPr>
          <p:cNvPicPr>
            <a:picLocks noChangeAspect="1" noChangeArrowheads="1"/>
          </p:cNvPicPr>
          <p:nvPr/>
        </p:nvPicPr>
        <p:blipFill>
          <a:blip r:embed="rId2" cstate="print"/>
          <a:srcRect/>
          <a:stretch>
            <a:fillRect/>
          </a:stretch>
        </p:blipFill>
        <p:spPr bwMode="auto">
          <a:xfrm>
            <a:off x="6683050" y="1520789"/>
            <a:ext cx="3962400" cy="2376264"/>
          </a:xfrm>
          <a:prstGeom prst="rect">
            <a:avLst/>
          </a:prstGeom>
          <a:noFill/>
          <a:ln w="9525">
            <a:noFill/>
            <a:miter lim="800000"/>
            <a:headEnd/>
            <a:tailEnd/>
          </a:ln>
          <a:effectLst/>
        </p:spPr>
      </p:pic>
      <p:pic>
        <p:nvPicPr>
          <p:cNvPr id="7" name="Picture 7" descr="bee">
            <a:extLst>
              <a:ext uri="{FF2B5EF4-FFF2-40B4-BE49-F238E27FC236}">
                <a16:creationId xmlns:a16="http://schemas.microsoft.com/office/drawing/2014/main" id="{7E2DCFA4-0B7E-3A9E-775A-A3A552BD7468}"/>
              </a:ext>
            </a:extLst>
          </p:cNvPr>
          <p:cNvPicPr>
            <a:picLocks noChangeAspect="1" noChangeArrowheads="1"/>
          </p:cNvPicPr>
          <p:nvPr/>
        </p:nvPicPr>
        <p:blipFill>
          <a:blip r:embed="rId3" cstate="print"/>
          <a:srcRect/>
          <a:stretch>
            <a:fillRect/>
          </a:stretch>
        </p:blipFill>
        <p:spPr bwMode="auto">
          <a:xfrm>
            <a:off x="6664000" y="3954013"/>
            <a:ext cx="4000500" cy="2219203"/>
          </a:xfrm>
          <a:prstGeom prst="rect">
            <a:avLst/>
          </a:prstGeom>
          <a:noFill/>
          <a:ln w="9525">
            <a:noFill/>
            <a:miter lim="800000"/>
            <a:headEnd/>
            <a:tailEnd/>
          </a:ln>
          <a:effectLst/>
        </p:spPr>
      </p:pic>
    </p:spTree>
    <p:extLst>
      <p:ext uri="{BB962C8B-B14F-4D97-AF65-F5344CB8AC3E}">
        <p14:creationId xmlns:p14="http://schemas.microsoft.com/office/powerpoint/2010/main" val="2179429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9C4C-B952-98B4-2C6E-E445456E8294}"/>
            </a:ext>
          </a:extLst>
        </p:cNvPr>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19255341-E823-D0B8-4118-A439B9635C61}"/>
              </a:ext>
            </a:extLst>
          </p:cNvPr>
          <p:cNvSpPr>
            <a:spLocks noGrp="1"/>
          </p:cNvSpPr>
          <p:nvPr>
            <p:ph type="sldNum" sz="quarter" idx="12"/>
          </p:nvPr>
        </p:nvSpPr>
        <p:spPr/>
        <p:txBody>
          <a:bodyPr/>
          <a:lstStyle/>
          <a:p>
            <a:fld id="{6EE0F981-70F6-47E2-B820-FB8CA4E85C7C}" type="slidenum">
              <a:rPr lang="en-US">
                <a:solidFill>
                  <a:srgbClr val="000000"/>
                </a:solidFill>
              </a:rPr>
              <a:pPr/>
              <a:t>40</a:t>
            </a:fld>
            <a:endParaRPr lang="en-US">
              <a:solidFill>
                <a:srgbClr val="000000"/>
              </a:solidFill>
            </a:endParaRPr>
          </a:p>
        </p:txBody>
      </p:sp>
      <p:sp>
        <p:nvSpPr>
          <p:cNvPr id="53252" name="Rectangle 4">
            <a:extLst>
              <a:ext uri="{FF2B5EF4-FFF2-40B4-BE49-F238E27FC236}">
                <a16:creationId xmlns:a16="http://schemas.microsoft.com/office/drawing/2014/main" id="{21A191A0-5B70-78D4-D480-89E456A09244}"/>
              </a:ext>
            </a:extLst>
          </p:cNvPr>
          <p:cNvSpPr>
            <a:spLocks noGrp="1" noChangeArrowheads="1"/>
          </p:cNvSpPr>
          <p:nvPr>
            <p:ph type="title"/>
          </p:nvPr>
        </p:nvSpPr>
        <p:spPr/>
        <p:txBody>
          <a:bodyPr/>
          <a:lstStyle/>
          <a:p>
            <a:r>
              <a:rPr lang="en-US" dirty="0">
                <a:solidFill>
                  <a:srgbClr val="002060"/>
                </a:solidFill>
              </a:rPr>
              <a:t>Subphylum Chelicerata</a:t>
            </a:r>
          </a:p>
        </p:txBody>
      </p:sp>
      <p:sp>
        <p:nvSpPr>
          <p:cNvPr id="53259" name="Rectangle 11">
            <a:extLst>
              <a:ext uri="{FF2B5EF4-FFF2-40B4-BE49-F238E27FC236}">
                <a16:creationId xmlns:a16="http://schemas.microsoft.com/office/drawing/2014/main" id="{99838E47-4A6E-4726-6AFB-8A707FD0371E}"/>
              </a:ext>
            </a:extLst>
          </p:cNvPr>
          <p:cNvSpPr>
            <a:spLocks noGrp="1" noChangeArrowheads="1"/>
          </p:cNvSpPr>
          <p:nvPr>
            <p:ph type="body" sz="half" idx="1"/>
          </p:nvPr>
        </p:nvSpPr>
        <p:spPr>
          <a:xfrm>
            <a:off x="642334" y="1603846"/>
            <a:ext cx="5384800" cy="2920027"/>
          </a:xfrm>
        </p:spPr>
        <p:txBody>
          <a:bodyPr/>
          <a:lstStyle/>
          <a:p>
            <a:r>
              <a:rPr lang="en-US" sz="2800" dirty="0"/>
              <a:t>Chelicerae</a:t>
            </a:r>
          </a:p>
          <a:p>
            <a:r>
              <a:rPr lang="en-US" sz="2800" dirty="0"/>
              <a:t>No antenna</a:t>
            </a:r>
          </a:p>
          <a:p>
            <a:r>
              <a:rPr lang="en-US" sz="2800" dirty="0"/>
              <a:t>No mandibles</a:t>
            </a:r>
          </a:p>
          <a:p>
            <a:r>
              <a:rPr lang="en-US" sz="2800" dirty="0"/>
              <a:t>4 pair of walking legs</a:t>
            </a:r>
          </a:p>
          <a:p>
            <a:r>
              <a:rPr lang="en-US" sz="2800" dirty="0"/>
              <a:t>1 pair of pedipalps</a:t>
            </a:r>
          </a:p>
        </p:txBody>
      </p:sp>
      <p:pic>
        <p:nvPicPr>
          <p:cNvPr id="53261" name="Picture 13" descr="scorpion">
            <a:extLst>
              <a:ext uri="{FF2B5EF4-FFF2-40B4-BE49-F238E27FC236}">
                <a16:creationId xmlns:a16="http://schemas.microsoft.com/office/drawing/2014/main" id="{ED0BE8F5-38FB-59A2-8E63-65D03B791B2C}"/>
              </a:ext>
            </a:extLst>
          </p:cNvPr>
          <p:cNvPicPr>
            <a:picLocks noGrp="1" noChangeAspect="1" noChangeArrowheads="1"/>
          </p:cNvPicPr>
          <p:nvPr>
            <p:ph sz="half" idx="2"/>
          </p:nvPr>
        </p:nvPicPr>
        <p:blipFill>
          <a:blip r:embed="rId2" cstate="print"/>
          <a:srcRect/>
          <a:stretch>
            <a:fillRect/>
          </a:stretch>
        </p:blipFill>
        <p:spPr>
          <a:xfrm>
            <a:off x="6484334" y="1772816"/>
            <a:ext cx="3744416" cy="3811562"/>
          </a:xfrm>
          <a:noFill/>
          <a:ln/>
        </p:spPr>
      </p:pic>
      <p:pic>
        <p:nvPicPr>
          <p:cNvPr id="4" name="Picture 13" descr="scorpion">
            <a:extLst>
              <a:ext uri="{FF2B5EF4-FFF2-40B4-BE49-F238E27FC236}">
                <a16:creationId xmlns:a16="http://schemas.microsoft.com/office/drawing/2014/main" id="{2E66C3EA-8DA7-841A-C511-35486B897372}"/>
              </a:ext>
            </a:extLst>
          </p:cNvPr>
          <p:cNvPicPr>
            <a:picLocks noChangeAspect="1" noChangeArrowheads="1"/>
          </p:cNvPicPr>
          <p:nvPr/>
        </p:nvPicPr>
        <p:blipFill>
          <a:blip r:embed="rId2" cstate="print"/>
          <a:srcRect/>
          <a:stretch>
            <a:fillRect/>
          </a:stretch>
        </p:blipFill>
        <p:spPr bwMode="auto">
          <a:xfrm>
            <a:off x="7398734" y="1355721"/>
            <a:ext cx="3744416" cy="4611942"/>
          </a:xfrm>
          <a:prstGeom prst="rect">
            <a:avLst/>
          </a:prstGeom>
          <a:noFill/>
          <a:ln w="9525">
            <a:noFill/>
            <a:miter lim="800000"/>
            <a:headEnd/>
            <a:tailEnd/>
          </a:ln>
          <a:effectLst/>
        </p:spPr>
      </p:pic>
    </p:spTree>
    <p:extLst>
      <p:ext uri="{BB962C8B-B14F-4D97-AF65-F5344CB8AC3E}">
        <p14:creationId xmlns:p14="http://schemas.microsoft.com/office/powerpoint/2010/main" val="7649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30F4-E196-569B-58EC-A1704409EA92}"/>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C3F6DA48-E3B1-DD2A-A209-8C5F919F2439}"/>
              </a:ext>
            </a:extLst>
          </p:cNvPr>
          <p:cNvSpPr>
            <a:spLocks noGrp="1" noChangeArrowheads="1"/>
          </p:cNvSpPr>
          <p:nvPr>
            <p:ph type="title"/>
          </p:nvPr>
        </p:nvSpPr>
        <p:spPr>
          <a:xfrm>
            <a:off x="676510" y="438089"/>
            <a:ext cx="8522369" cy="563563"/>
          </a:xfrm>
        </p:spPr>
        <p:txBody>
          <a:bodyPr/>
          <a:lstStyle/>
          <a:p>
            <a:r>
              <a:rPr lang="en-US" dirty="0">
                <a:solidFill>
                  <a:srgbClr val="002060"/>
                </a:solidFill>
              </a:rPr>
              <a:t>Class Arachnida</a:t>
            </a:r>
          </a:p>
        </p:txBody>
      </p:sp>
      <p:sp>
        <p:nvSpPr>
          <p:cNvPr id="14339" name="Rectangle 3">
            <a:extLst>
              <a:ext uri="{FF2B5EF4-FFF2-40B4-BE49-F238E27FC236}">
                <a16:creationId xmlns:a16="http://schemas.microsoft.com/office/drawing/2014/main" id="{E38BA33C-1E0D-9E92-8959-75205BD74A25}"/>
              </a:ext>
            </a:extLst>
          </p:cNvPr>
          <p:cNvSpPr>
            <a:spLocks noGrp="1" noChangeArrowheads="1"/>
          </p:cNvSpPr>
          <p:nvPr>
            <p:ph idx="1"/>
          </p:nvPr>
        </p:nvSpPr>
        <p:spPr>
          <a:xfrm>
            <a:off x="1255499" y="1001652"/>
            <a:ext cx="10423153" cy="3281590"/>
          </a:xfrm>
        </p:spPr>
        <p:txBody>
          <a:bodyPr/>
          <a:lstStyle/>
          <a:p>
            <a:r>
              <a:rPr lang="en-US" dirty="0"/>
              <a:t>Include:  spiders, scorpions, mites and ticks</a:t>
            </a:r>
          </a:p>
          <a:p>
            <a:r>
              <a:rPr lang="en-US" dirty="0"/>
              <a:t>Cephalothorax and abdomen.</a:t>
            </a:r>
          </a:p>
          <a:p>
            <a:pPr lvl="1"/>
            <a:r>
              <a:rPr lang="en-US" dirty="0"/>
              <a:t>Cephalothorax – 6 pairs of jointed appendages.</a:t>
            </a:r>
          </a:p>
          <a:p>
            <a:pPr lvl="2"/>
            <a:r>
              <a:rPr lang="en-US" dirty="0"/>
              <a:t>1 pair of chelicerae (used to inject venom into prey).</a:t>
            </a:r>
          </a:p>
          <a:p>
            <a:pPr lvl="2"/>
            <a:r>
              <a:rPr lang="en-US" dirty="0"/>
              <a:t>1 pair of pedipalps (holding food, chewing, &amp; reproduction).</a:t>
            </a:r>
          </a:p>
          <a:p>
            <a:pPr lvl="2"/>
            <a:r>
              <a:rPr lang="en-US" dirty="0"/>
              <a:t>4 pairs of walking legs.</a:t>
            </a:r>
          </a:p>
          <a:p>
            <a:pPr lvl="2"/>
            <a:r>
              <a:rPr lang="en-US" dirty="0"/>
              <a:t>8 simple eyes at anterior end. </a:t>
            </a:r>
          </a:p>
          <a:p>
            <a:pPr lvl="2"/>
            <a:endParaRPr lang="en-US" dirty="0"/>
          </a:p>
          <a:p>
            <a:pPr lvl="2"/>
            <a:endParaRPr lang="en-US" dirty="0"/>
          </a:p>
        </p:txBody>
      </p:sp>
      <p:sp>
        <p:nvSpPr>
          <p:cNvPr id="7" name="مربع نص 6">
            <a:extLst>
              <a:ext uri="{FF2B5EF4-FFF2-40B4-BE49-F238E27FC236}">
                <a16:creationId xmlns:a16="http://schemas.microsoft.com/office/drawing/2014/main" id="{C5603628-7D76-A645-D608-3FD53F912165}"/>
              </a:ext>
            </a:extLst>
          </p:cNvPr>
          <p:cNvSpPr txBox="1"/>
          <p:nvPr/>
        </p:nvSpPr>
        <p:spPr>
          <a:xfrm>
            <a:off x="676510" y="4218608"/>
            <a:ext cx="11074332" cy="2862322"/>
          </a:xfrm>
          <a:prstGeom prst="rect">
            <a:avLst/>
          </a:prstGeom>
          <a:noFill/>
        </p:spPr>
        <p:txBody>
          <a:bodyPr wrap="square">
            <a:spAutoFit/>
          </a:bodyPr>
          <a:lstStyle/>
          <a:p>
            <a:pPr algn="l"/>
            <a:r>
              <a:rPr lang="en-US" sz="3200" kern="0" dirty="0">
                <a:solidFill>
                  <a:srgbClr val="C00000"/>
                </a:solidFill>
                <a:effectLst>
                  <a:outerShdw blurRad="38100" dist="38100" dir="2700000" algn="tl">
                    <a:srgbClr val="000000"/>
                  </a:outerShdw>
                </a:effectLst>
                <a:latin typeface="Tahoma"/>
                <a:ea typeface="+mj-ea"/>
                <a:cs typeface="+mj-cs"/>
              </a:rPr>
              <a:t>Spiders  </a:t>
            </a:r>
            <a:r>
              <a:rPr lang="en-US" sz="3200" kern="0" dirty="0">
                <a:solidFill>
                  <a:srgbClr val="C00000"/>
                </a:solidFill>
                <a:effectLst>
                  <a:outerShdw blurRad="38100" dist="38100" dir="2700000" algn="tl">
                    <a:srgbClr val="000000"/>
                  </a:outerShdw>
                </a:effectLst>
                <a:latin typeface="Arial" panose="020B0604020202020204" pitchFamily="34" charset="0"/>
                <a:ea typeface="+mj-ea"/>
                <a:cs typeface="Arial" panose="020B0604020202020204" pitchFamily="34" charset="0"/>
              </a:rPr>
              <a:t>*</a:t>
            </a:r>
            <a:r>
              <a:rPr lang="en-US" sz="3200" kern="0" dirty="0">
                <a:solidFill>
                  <a:srgbClr val="C00000"/>
                </a:solidFill>
                <a:effectLst>
                  <a:outerShdw blurRad="38100" dist="38100" dir="2700000" algn="tl">
                    <a:srgbClr val="000000"/>
                  </a:outerShdw>
                </a:effectLst>
                <a:latin typeface="Tahoma"/>
                <a:ea typeface="+mj-ea"/>
                <a:cs typeface="+mj-cs"/>
              </a:rPr>
              <a:t> </a:t>
            </a:r>
            <a:r>
              <a:rPr lang="en-US" sz="2400" dirty="0"/>
              <a:t>Most spiders possess eight eyes (some have a   few as two), but their image forming ability is limited. </a:t>
            </a:r>
          </a:p>
          <a:p>
            <a:pPr algn="l"/>
            <a:r>
              <a:rPr lang="en-US" sz="2400" dirty="0"/>
              <a:t> </a:t>
            </a:r>
            <a:r>
              <a:rPr lang="en-US" sz="2000" dirty="0"/>
              <a:t>  </a:t>
            </a:r>
            <a:r>
              <a:rPr lang="en-US" sz="2400" kern="0" dirty="0">
                <a:solidFill>
                  <a:srgbClr val="C00000"/>
                </a:solidFill>
                <a:effectLst>
                  <a:outerShdw blurRad="38100" dist="38100" dir="2700000" algn="tl">
                    <a:srgbClr val="000000"/>
                  </a:outerShdw>
                </a:effectLst>
                <a:latin typeface="Tahoma"/>
                <a:ea typeface="+mj-ea"/>
                <a:cs typeface="+mj-cs"/>
              </a:rPr>
              <a:t>   </a:t>
            </a:r>
            <a:r>
              <a:rPr lang="en-US" sz="2400" kern="0" dirty="0">
                <a:solidFill>
                  <a:srgbClr val="C00000"/>
                </a:solidFill>
                <a:effectLst>
                  <a:outerShdw blurRad="38100" dist="38100" dir="2700000" algn="tl">
                    <a:srgbClr val="000000"/>
                  </a:outerShdw>
                </a:effectLst>
                <a:latin typeface="Arial" panose="020B0604020202020204" pitchFamily="34" charset="0"/>
                <a:ea typeface="+mj-ea"/>
                <a:cs typeface="Arial" panose="020B0604020202020204" pitchFamily="34" charset="0"/>
              </a:rPr>
              <a:t>*</a:t>
            </a:r>
            <a:r>
              <a:rPr lang="en-US" sz="2400" dirty="0"/>
              <a:t>Hairlike setae, however, provide a lot of information about the environment sensing e.g. vibrations and air currents.</a:t>
            </a:r>
          </a:p>
          <a:p>
            <a:endParaRPr lang="en-US" sz="3200" kern="0" dirty="0">
              <a:solidFill>
                <a:srgbClr val="C00000"/>
              </a:solidFill>
              <a:effectLst>
                <a:outerShdw blurRad="38100" dist="38100" dir="2700000" algn="tl">
                  <a:srgbClr val="000000"/>
                </a:outerShdw>
              </a:effectLst>
              <a:latin typeface="Tahoma"/>
              <a:ea typeface="+mj-ea"/>
              <a:cs typeface="+mj-cs"/>
            </a:endParaRPr>
          </a:p>
          <a:p>
            <a:r>
              <a:rPr lang="en-US" sz="3200" kern="0" dirty="0">
                <a:solidFill>
                  <a:srgbClr val="C00000"/>
                </a:solidFill>
                <a:effectLst>
                  <a:outerShdw blurRad="38100" dist="38100" dir="2700000" algn="tl">
                    <a:srgbClr val="000000"/>
                  </a:outerShdw>
                </a:effectLst>
                <a:latin typeface="Tahoma"/>
                <a:ea typeface="+mj-ea"/>
                <a:cs typeface="+mj-cs"/>
              </a:rPr>
              <a:t>  </a:t>
            </a:r>
            <a:r>
              <a:rPr lang="en-US" sz="4400" kern="0" dirty="0">
                <a:solidFill>
                  <a:srgbClr val="FFFFCC"/>
                </a:solidFill>
                <a:effectLst>
                  <a:outerShdw blurRad="38100" dist="38100" dir="2700000" algn="tl">
                    <a:srgbClr val="000000"/>
                  </a:outerShdw>
                </a:effectLst>
                <a:latin typeface="Tahoma"/>
                <a:ea typeface="+mj-ea"/>
                <a:cs typeface="+mj-cs"/>
              </a:rPr>
              <a:t> </a:t>
            </a:r>
            <a:endParaRPr lang="ar-IQ" dirty="0"/>
          </a:p>
        </p:txBody>
      </p:sp>
    </p:spTree>
    <p:extLst>
      <p:ext uri="{BB962C8B-B14F-4D97-AF65-F5344CB8AC3E}">
        <p14:creationId xmlns:p14="http://schemas.microsoft.com/office/powerpoint/2010/main" val="439228592"/>
      </p:ext>
    </p:extLst>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55FF5-2D7E-D828-9AC6-4DD870CF95BA}"/>
            </a:ext>
          </a:extLst>
        </p:cNvPr>
        <p:cNvGrpSpPr/>
        <p:nvPr/>
      </p:nvGrpSpPr>
      <p:grpSpPr>
        <a:xfrm>
          <a:off x="0" y="0"/>
          <a:ext cx="0" cy="0"/>
          <a:chOff x="0" y="0"/>
          <a:chExt cx="0" cy="0"/>
        </a:xfrm>
      </p:grpSpPr>
      <p:sp>
        <p:nvSpPr>
          <p:cNvPr id="48130" name="Rectangle 2">
            <a:extLst>
              <a:ext uri="{FF2B5EF4-FFF2-40B4-BE49-F238E27FC236}">
                <a16:creationId xmlns:a16="http://schemas.microsoft.com/office/drawing/2014/main" id="{4024507D-E3C7-4C04-943E-EA7C784F3720}"/>
              </a:ext>
            </a:extLst>
          </p:cNvPr>
          <p:cNvSpPr>
            <a:spLocks noGrp="1" noChangeArrowheads="1"/>
          </p:cNvSpPr>
          <p:nvPr>
            <p:ph type="title"/>
          </p:nvPr>
        </p:nvSpPr>
        <p:spPr>
          <a:xfrm>
            <a:off x="609600" y="385011"/>
            <a:ext cx="10972800" cy="529389"/>
          </a:xfrm>
        </p:spPr>
        <p:txBody>
          <a:bodyPr/>
          <a:lstStyle/>
          <a:p>
            <a:r>
              <a:rPr lang="en-US" dirty="0"/>
              <a:t>Spiders</a:t>
            </a:r>
          </a:p>
        </p:txBody>
      </p:sp>
      <p:sp>
        <p:nvSpPr>
          <p:cNvPr id="48131" name="Rectangle 3">
            <a:extLst>
              <a:ext uri="{FF2B5EF4-FFF2-40B4-BE49-F238E27FC236}">
                <a16:creationId xmlns:a16="http://schemas.microsoft.com/office/drawing/2014/main" id="{86FF44AE-FC7B-B9AC-401E-B0A3B138F2E8}"/>
              </a:ext>
            </a:extLst>
          </p:cNvPr>
          <p:cNvSpPr>
            <a:spLocks noGrp="1" noChangeArrowheads="1"/>
          </p:cNvSpPr>
          <p:nvPr>
            <p:ph idx="1"/>
          </p:nvPr>
        </p:nvSpPr>
        <p:spPr>
          <a:xfrm>
            <a:off x="609600" y="994610"/>
            <a:ext cx="9601200" cy="5253789"/>
          </a:xfrm>
        </p:spPr>
        <p:txBody>
          <a:bodyPr/>
          <a:lstStyle/>
          <a:p>
            <a:pPr>
              <a:lnSpc>
                <a:spcPct val="90000"/>
              </a:lnSpc>
            </a:pPr>
            <a:r>
              <a:rPr lang="en-US" sz="2800" dirty="0"/>
              <a:t>All spiders are predators and their chelicerae function as fangs. </a:t>
            </a:r>
          </a:p>
          <a:p>
            <a:pPr>
              <a:lnSpc>
                <a:spcPct val="90000"/>
              </a:lnSpc>
            </a:pPr>
            <a:r>
              <a:rPr lang="en-US" sz="2800" dirty="0"/>
              <a:t>The fangs are connected via ducts to venom glands that produce a lethal venom the spider uses to dispatch its prey.</a:t>
            </a:r>
          </a:p>
          <a:p>
            <a:pPr>
              <a:lnSpc>
                <a:spcPct val="90000"/>
              </a:lnSpc>
            </a:pPr>
            <a:r>
              <a:rPr lang="en-US" sz="2800" dirty="0"/>
              <a:t>After killing a prey item, the spider injects digestive fluid into the organism and sucks up the resulting soup.</a:t>
            </a:r>
          </a:p>
          <a:p>
            <a:pPr>
              <a:lnSpc>
                <a:spcPct val="90000"/>
              </a:lnSpc>
            </a:pPr>
            <a:r>
              <a:rPr lang="en-US" sz="2800" dirty="0">
                <a:solidFill>
                  <a:srgbClr val="C00000"/>
                </a:solidFill>
              </a:rPr>
              <a:t>Abdomen</a:t>
            </a:r>
            <a:r>
              <a:rPr lang="en-US" sz="2800" dirty="0"/>
              <a:t>                        </a:t>
            </a:r>
            <a:r>
              <a:rPr lang="en-US" sz="2800" dirty="0">
                <a:solidFill>
                  <a:srgbClr val="C00000"/>
                </a:solidFill>
                <a:latin typeface="Arial" panose="020B0604020202020204" pitchFamily="34" charset="0"/>
                <a:cs typeface="Arial" panose="020B0604020202020204" pitchFamily="34" charset="0"/>
              </a:rPr>
              <a:t>-</a:t>
            </a:r>
            <a:r>
              <a:rPr lang="en-US" sz="2800" dirty="0">
                <a:solidFill>
                  <a:srgbClr val="C00000"/>
                </a:solidFill>
              </a:rPr>
              <a:t> Execratory organs</a:t>
            </a:r>
          </a:p>
          <a:p>
            <a:pPr>
              <a:lnSpc>
                <a:spcPct val="90000"/>
              </a:lnSpc>
              <a:buFont typeface="Arial" panose="020B0604020202020204" pitchFamily="34" charset="0"/>
              <a:buChar char="•"/>
            </a:pPr>
            <a:r>
              <a:rPr lang="en-US" sz="2800" dirty="0">
                <a:solidFill>
                  <a:srgbClr val="C00000"/>
                </a:solidFill>
                <a:latin typeface="Arial" panose="020B0604020202020204" pitchFamily="34" charset="0"/>
                <a:cs typeface="Arial" panose="020B0604020202020204" pitchFamily="34" charset="0"/>
              </a:rPr>
              <a:t>Spinnerets                          * Malpighian tubes </a:t>
            </a:r>
          </a:p>
          <a:p>
            <a:pPr>
              <a:lnSpc>
                <a:spcPct val="90000"/>
              </a:lnSpc>
              <a:buFontTx/>
              <a:buChar char="-"/>
            </a:pPr>
            <a:r>
              <a:rPr lang="en-US" sz="2800" dirty="0">
                <a:solidFill>
                  <a:srgbClr val="C00000"/>
                </a:solidFill>
                <a:latin typeface="Arial" panose="020B0604020202020204" pitchFamily="34" charset="0"/>
                <a:cs typeface="Arial" panose="020B0604020202020204" pitchFamily="34" charset="0"/>
              </a:rPr>
              <a:t>Respiration                         * Coxal glands</a:t>
            </a:r>
          </a:p>
          <a:p>
            <a:pPr>
              <a:lnSpc>
                <a:spcPct val="90000"/>
              </a:lnSpc>
              <a:buFont typeface="Arial" panose="020B0604020202020204" pitchFamily="34" charset="0"/>
              <a:buChar char="•"/>
            </a:pPr>
            <a:r>
              <a:rPr lang="en-US" sz="2800" dirty="0">
                <a:solidFill>
                  <a:srgbClr val="C00000"/>
                </a:solidFill>
                <a:latin typeface="Arial" panose="020B0604020202020204" pitchFamily="34" charset="0"/>
                <a:cs typeface="Arial" panose="020B0604020202020204" pitchFamily="34" charset="0"/>
              </a:rPr>
              <a:t>Book lungs </a:t>
            </a:r>
          </a:p>
          <a:p>
            <a:pPr>
              <a:lnSpc>
                <a:spcPct val="90000"/>
              </a:lnSpc>
              <a:buFont typeface="Arial" panose="020B0604020202020204" pitchFamily="34" charset="0"/>
              <a:buChar char="•"/>
            </a:pPr>
            <a:r>
              <a:rPr lang="en-US" sz="2800" dirty="0">
                <a:solidFill>
                  <a:srgbClr val="C00000"/>
                </a:solidFill>
                <a:latin typeface="Arial" panose="020B0604020202020204" pitchFamily="34" charset="0"/>
                <a:cs typeface="Arial" panose="020B0604020202020204" pitchFamily="34" charset="0"/>
              </a:rPr>
              <a:t>Tracheae and Spiracles </a:t>
            </a:r>
            <a:r>
              <a:rPr lang="en-US" sz="2800" dirty="0">
                <a:latin typeface="Arial" panose="020B0604020202020204" pitchFamily="34" charset="0"/>
                <a:cs typeface="Arial" panose="020B0604020202020204" pitchFamily="34" charset="0"/>
              </a:rPr>
              <a:t>. </a:t>
            </a:r>
            <a:endParaRPr lang="en-US" sz="2800" dirty="0"/>
          </a:p>
          <a:p>
            <a:pPr>
              <a:lnSpc>
                <a:spcPct val="90000"/>
              </a:lnSpc>
            </a:pPr>
            <a:endParaRPr lang="en-US" sz="2800" dirty="0"/>
          </a:p>
        </p:txBody>
      </p:sp>
    </p:spTree>
    <p:extLst>
      <p:ext uri="{BB962C8B-B14F-4D97-AF65-F5344CB8AC3E}">
        <p14:creationId xmlns:p14="http://schemas.microsoft.com/office/powerpoint/2010/main" val="3214124729"/>
      </p:ext>
    </p:extLst>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bwMode="auto">
          <a:xfrm>
            <a:off x="8077200" y="6248400"/>
            <a:ext cx="2133600" cy="457200"/>
          </a:xfrm>
          <a:prstGeom prst="rect">
            <a:avLst/>
          </a:prstGeom>
          <a:noFill/>
          <a:ln w="9525">
            <a:noFill/>
            <a:miter lim="800000"/>
            <a:headEnd/>
            <a:tailEnd/>
          </a:ln>
          <a:effectLst/>
        </p:spPr>
        <p:txBody>
          <a:bodyPr spcFirstLastPara="1" vert="horz" wrap="square" lIns="91440" tIns="45720" rIns="91440" bIns="45720" numCol="1" anchor="b" anchorCtr="0" compatLnSpc="1">
            <a:prstTxWarp prst="textNoShape">
              <a:avLst/>
            </a:prstTxWarp>
            <a:noAutofit/>
          </a:bodyPr>
          <a:lstStyle>
            <a:defPPr>
              <a:defRPr lang="ar-IQ"/>
            </a:defPPr>
            <a:lvl1pPr marL="0" algn="r" defTabSz="914400" rtl="1" eaLnBrk="1" latinLnBrk="0" hangingPunct="1">
              <a:defRPr sz="1200" kern="1200">
                <a:solidFill>
                  <a:schemeClr val="tx1"/>
                </a:solidFill>
                <a:effectLst>
                  <a:outerShdw blurRad="38100" dist="38100" dir="2700000" algn="tl">
                    <a:srgbClr val="000000"/>
                  </a:outerShdw>
                </a:effectLst>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1C25139-B52F-4E57-9C21-9A3D1692B3E6}" type="slidenum">
              <a:rPr lang="en-US" smtClean="0">
                <a:solidFill>
                  <a:srgbClr val="FFFFFF"/>
                </a:solidFill>
              </a:rPr>
              <a:pPr/>
              <a:t>43</a:t>
            </a:fld>
            <a:endParaRPr lang="en-US"/>
          </a:p>
        </p:txBody>
      </p:sp>
      <p:pic>
        <p:nvPicPr>
          <p:cNvPr id="158722" name="Picture 2" descr="18_05"/>
          <p:cNvPicPr>
            <a:picLocks noChangeAspect="1" noChangeArrowheads="1"/>
          </p:cNvPicPr>
          <p:nvPr/>
        </p:nvPicPr>
        <p:blipFill>
          <a:blip r:embed="rId3" cstate="print"/>
          <a:srcRect/>
          <a:stretch>
            <a:fillRect/>
          </a:stretch>
        </p:blipFill>
        <p:spPr bwMode="auto">
          <a:xfrm>
            <a:off x="1597462" y="385011"/>
            <a:ext cx="9002712" cy="6031831"/>
          </a:xfrm>
          <a:prstGeom prst="rect">
            <a:avLst/>
          </a:prstGeom>
          <a:noFill/>
          <a:ln w="9525">
            <a:noFill/>
            <a:miter lim="800000"/>
            <a:headEnd/>
            <a:tailEnd/>
          </a:ln>
          <a:effectLst/>
        </p:spPr>
      </p:pic>
    </p:spTree>
    <p:extLst>
      <p:ext uri="{BB962C8B-B14F-4D97-AF65-F5344CB8AC3E}">
        <p14:creationId xmlns:p14="http://schemas.microsoft.com/office/powerpoint/2010/main" val="849743070"/>
      </p:ext>
    </p:extLst>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5CA2-05B7-1413-2F25-554F8BD705A6}"/>
            </a:ext>
          </a:extLst>
        </p:cNvPr>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307A788-0CBB-7FB4-1770-2C7C719F0B1D}"/>
              </a:ext>
            </a:extLst>
          </p:cNvPr>
          <p:cNvSpPr>
            <a:spLocks noGrp="1"/>
          </p:cNvSpPr>
          <p:nvPr>
            <p:ph type="sldNum" sz="quarter" idx="12"/>
          </p:nvPr>
        </p:nvSpPr>
        <p:spPr bwMode="auto">
          <a:xfrm>
            <a:off x="8077200" y="6248400"/>
            <a:ext cx="2133600" cy="457200"/>
          </a:xfrm>
          <a:prstGeom prst="rect">
            <a:avLst/>
          </a:prstGeom>
          <a:noFill/>
          <a:ln w="9525">
            <a:noFill/>
            <a:miter lim="800000"/>
            <a:headEnd/>
            <a:tailEnd/>
          </a:ln>
          <a:effectLst/>
        </p:spPr>
        <p:txBody>
          <a:bodyPr spcFirstLastPara="1" vert="horz" wrap="square" lIns="91440" tIns="45720" rIns="91440" bIns="45720" numCol="1" anchor="b" anchorCtr="0" compatLnSpc="1">
            <a:prstTxWarp prst="textNoShape">
              <a:avLst/>
            </a:prstTxWarp>
            <a:noAutofit/>
          </a:bodyPr>
          <a:lstStyle>
            <a:defPPr>
              <a:defRPr lang="ar-IQ"/>
            </a:defPPr>
            <a:lvl1pPr marL="0" algn="r" defTabSz="914400" rtl="1" eaLnBrk="1" latinLnBrk="0" hangingPunct="1">
              <a:defRPr sz="1200" kern="1200">
                <a:solidFill>
                  <a:schemeClr val="tx1"/>
                </a:solidFill>
                <a:effectLst>
                  <a:outerShdw blurRad="38100" dist="38100" dir="2700000" algn="tl">
                    <a:srgbClr val="000000"/>
                  </a:outerShdw>
                </a:effectLst>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1C25139-B52F-4E57-9C21-9A3D1692B3E6}" type="slidenum">
              <a:rPr lang="en-US" smtClean="0">
                <a:solidFill>
                  <a:srgbClr val="FFFFFF"/>
                </a:solidFill>
              </a:rPr>
              <a:pPr/>
              <a:t>44</a:t>
            </a:fld>
            <a:endParaRPr lang="en-US">
              <a:solidFill>
                <a:srgbClr val="000000"/>
              </a:solidFill>
            </a:endParaRPr>
          </a:p>
        </p:txBody>
      </p:sp>
      <p:pic>
        <p:nvPicPr>
          <p:cNvPr id="156674" name="Picture 2" descr="18_04">
            <a:extLst>
              <a:ext uri="{FF2B5EF4-FFF2-40B4-BE49-F238E27FC236}">
                <a16:creationId xmlns:a16="http://schemas.microsoft.com/office/drawing/2014/main" id="{235BC727-0121-A406-14B5-C5805383EE40}"/>
              </a:ext>
            </a:extLst>
          </p:cNvPr>
          <p:cNvPicPr>
            <a:picLocks noChangeAspect="1" noChangeArrowheads="1"/>
          </p:cNvPicPr>
          <p:nvPr/>
        </p:nvPicPr>
        <p:blipFill>
          <a:blip r:embed="rId3" cstate="print"/>
          <a:srcRect/>
          <a:stretch>
            <a:fillRect/>
          </a:stretch>
        </p:blipFill>
        <p:spPr bwMode="auto">
          <a:xfrm>
            <a:off x="1584325" y="1331913"/>
            <a:ext cx="9023350" cy="4651792"/>
          </a:xfrm>
          <a:prstGeom prst="rect">
            <a:avLst/>
          </a:prstGeom>
          <a:noFill/>
          <a:ln w="9525">
            <a:noFill/>
            <a:miter lim="800000"/>
            <a:headEnd/>
            <a:tailEnd/>
          </a:ln>
          <a:effectLst/>
        </p:spPr>
      </p:pic>
      <p:sp>
        <p:nvSpPr>
          <p:cNvPr id="3" name="مربع نص 2">
            <a:extLst>
              <a:ext uri="{FF2B5EF4-FFF2-40B4-BE49-F238E27FC236}">
                <a16:creationId xmlns:a16="http://schemas.microsoft.com/office/drawing/2014/main" id="{17825D20-1EB7-2BE2-CAD4-162922E297F0}"/>
              </a:ext>
            </a:extLst>
          </p:cNvPr>
          <p:cNvSpPr txBox="1"/>
          <p:nvPr/>
        </p:nvSpPr>
        <p:spPr>
          <a:xfrm>
            <a:off x="756483" y="349578"/>
            <a:ext cx="4248472" cy="523220"/>
          </a:xfrm>
          <a:prstGeom prst="rect">
            <a:avLst/>
          </a:prstGeom>
          <a:noFill/>
        </p:spPr>
        <p:txBody>
          <a:bodyPr wrap="square">
            <a:spAutoFit/>
          </a:bodyPr>
          <a:lstStyle/>
          <a:p>
            <a:r>
              <a:rPr lang="en-GB" sz="2800" dirty="0">
                <a:solidFill>
                  <a:srgbClr val="C00000"/>
                </a:solidFill>
              </a:rPr>
              <a:t>Arachnid Body Regions </a:t>
            </a:r>
            <a:endParaRPr lang="ar-IQ" sz="2800" dirty="0">
              <a:solidFill>
                <a:srgbClr val="C00000"/>
              </a:solidFill>
            </a:endParaRPr>
          </a:p>
        </p:txBody>
      </p:sp>
    </p:spTree>
    <p:extLst>
      <p:ext uri="{BB962C8B-B14F-4D97-AF65-F5344CB8AC3E}">
        <p14:creationId xmlns:p14="http://schemas.microsoft.com/office/powerpoint/2010/main" val="2525595847"/>
      </p:ext>
    </p:extLst>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Reproduction in spiders</a:t>
            </a:r>
          </a:p>
        </p:txBody>
      </p:sp>
      <p:sp>
        <p:nvSpPr>
          <p:cNvPr id="51203" name="Rectangle 3"/>
          <p:cNvSpPr>
            <a:spLocks noGrp="1" noChangeArrowheads="1"/>
          </p:cNvSpPr>
          <p:nvPr>
            <p:ph idx="1"/>
          </p:nvPr>
        </p:nvSpPr>
        <p:spPr/>
        <p:txBody>
          <a:bodyPr/>
          <a:lstStyle/>
          <a:p>
            <a:r>
              <a:rPr lang="en-US" sz="2400" dirty="0"/>
              <a:t>Courtship rituals are a major feature of spider mating in which the (usually much smaller) male attempts to mate without being eaten by the female.  </a:t>
            </a:r>
          </a:p>
          <a:p>
            <a:r>
              <a:rPr lang="en-US" sz="2400" dirty="0"/>
              <a:t>Males produce a sperm packet wrapped in silk which he holds in a cavity in one of his pedipalps (second pair of appendages). </a:t>
            </a:r>
          </a:p>
          <a:p>
            <a:r>
              <a:rPr lang="en-US" sz="2400" dirty="0"/>
              <a:t>The male, if he lives long enough, inserts a pedipalp into a female’s genital opening and she stores the sperm in a seminal vesicle. </a:t>
            </a:r>
          </a:p>
          <a:p>
            <a:r>
              <a:rPr lang="en-US" sz="2400" dirty="0"/>
              <a:t>The female later fertilizes eggs when she is ready to lay them.  Eggs are laid in a silk cocoon where the young hatch and remain for a short time and molt before departing for an independent life. </a:t>
            </a:r>
          </a:p>
          <a:p>
            <a:pPr marL="0" indent="0">
              <a:buNone/>
            </a:pPr>
            <a:endParaRPr lang="en-US" sz="2000" dirty="0"/>
          </a:p>
          <a:p>
            <a:endParaRPr lang="en-US" sz="2000" dirty="0"/>
          </a:p>
        </p:txBody>
      </p:sp>
    </p:spTree>
    <p:extLst>
      <p:ext uri="{BB962C8B-B14F-4D97-AF65-F5344CB8AC3E}">
        <p14:creationId xmlns:p14="http://schemas.microsoft.com/office/powerpoint/2010/main" val="2307547460"/>
      </p:ext>
    </p:extLst>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Brown Recluse Bite Victom</a:t>
            </a:r>
          </a:p>
        </p:txBody>
      </p:sp>
      <p:pic>
        <p:nvPicPr>
          <p:cNvPr id="477188" name="Picture 4" descr="recluse bite 1"/>
          <p:cNvPicPr>
            <a:picLocks noChangeAspect="1" noChangeArrowheads="1"/>
          </p:cNvPicPr>
          <p:nvPr/>
        </p:nvPicPr>
        <p:blipFill>
          <a:blip r:embed="rId2" cstate="print"/>
          <a:srcRect/>
          <a:stretch>
            <a:fillRect/>
          </a:stretch>
        </p:blipFill>
        <p:spPr bwMode="auto">
          <a:xfrm>
            <a:off x="1510282" y="2152165"/>
            <a:ext cx="4133031" cy="3692425"/>
          </a:xfrm>
          <a:prstGeom prst="rect">
            <a:avLst/>
          </a:prstGeom>
          <a:noFill/>
        </p:spPr>
      </p:pic>
      <p:pic>
        <p:nvPicPr>
          <p:cNvPr id="477189" name="Picture 5" descr="recluse bite 2"/>
          <p:cNvPicPr>
            <a:picLocks noChangeAspect="1" noChangeArrowheads="1"/>
          </p:cNvPicPr>
          <p:nvPr/>
        </p:nvPicPr>
        <p:blipFill>
          <a:blip r:embed="rId3" cstate="print"/>
          <a:srcRect/>
          <a:stretch>
            <a:fillRect/>
          </a:stretch>
        </p:blipFill>
        <p:spPr bwMode="auto">
          <a:xfrm>
            <a:off x="7038975" y="1847088"/>
            <a:ext cx="4543425" cy="3924300"/>
          </a:xfrm>
          <a:prstGeom prst="rect">
            <a:avLst/>
          </a:prstGeom>
          <a:noFill/>
        </p:spPr>
      </p:pic>
    </p:spTree>
    <p:extLst>
      <p:ext uri="{BB962C8B-B14F-4D97-AF65-F5344CB8AC3E}">
        <p14:creationId xmlns:p14="http://schemas.microsoft.com/office/powerpoint/2010/main" val="325169155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0135-E072-FC0B-F5A2-86614D097715}"/>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8CB3CB18-AA25-9393-8EA2-5C3A3D30BDDE}"/>
              </a:ext>
            </a:extLst>
          </p:cNvPr>
          <p:cNvSpPr>
            <a:spLocks noGrp="1" noChangeArrowheads="1"/>
          </p:cNvSpPr>
          <p:nvPr>
            <p:ph type="title"/>
          </p:nvPr>
        </p:nvSpPr>
        <p:spPr>
          <a:xfrm>
            <a:off x="637673" y="750114"/>
            <a:ext cx="11051342" cy="1052736"/>
          </a:xfrm>
        </p:spPr>
        <p:txBody>
          <a:bodyPr/>
          <a:lstStyle/>
          <a:p>
            <a:r>
              <a:rPr lang="en-US" sz="4000" dirty="0"/>
              <a:t>Subphylum Chelicerata: Order Scorpionida: </a:t>
            </a:r>
            <a:r>
              <a:rPr lang="en-US" sz="4000" dirty="0">
                <a:solidFill>
                  <a:srgbClr val="C00000"/>
                </a:solidFill>
              </a:rPr>
              <a:t>Scorpions</a:t>
            </a:r>
          </a:p>
        </p:txBody>
      </p:sp>
      <p:sp>
        <p:nvSpPr>
          <p:cNvPr id="99331" name="Rectangle 3">
            <a:extLst>
              <a:ext uri="{FF2B5EF4-FFF2-40B4-BE49-F238E27FC236}">
                <a16:creationId xmlns:a16="http://schemas.microsoft.com/office/drawing/2014/main" id="{39A3679A-974A-1FB8-59A7-A682AD0652C6}"/>
              </a:ext>
            </a:extLst>
          </p:cNvPr>
          <p:cNvSpPr>
            <a:spLocks noGrp="1" noChangeArrowheads="1"/>
          </p:cNvSpPr>
          <p:nvPr>
            <p:ph idx="1"/>
          </p:nvPr>
        </p:nvSpPr>
        <p:spPr>
          <a:xfrm>
            <a:off x="502984" y="2213812"/>
            <a:ext cx="11186031" cy="4100736"/>
          </a:xfrm>
        </p:spPr>
        <p:txBody>
          <a:bodyPr/>
          <a:lstStyle/>
          <a:p>
            <a:pPr>
              <a:lnSpc>
                <a:spcPct val="90000"/>
              </a:lnSpc>
            </a:pPr>
            <a:r>
              <a:rPr lang="en-US" sz="2800" dirty="0"/>
              <a:t>There are about 1,500 species of scorpions and the group includes some of the largest of the arachnids as some scorpions reach up to 18cm in length.</a:t>
            </a:r>
          </a:p>
          <a:p>
            <a:pPr>
              <a:lnSpc>
                <a:spcPct val="90000"/>
              </a:lnSpc>
            </a:pPr>
            <a:r>
              <a:rPr lang="en-US" sz="2800" dirty="0"/>
              <a:t>Scorpions are best known for their prominent front claws, which are modified pedipalps and their stinging tail, with which they inject venom. </a:t>
            </a:r>
          </a:p>
          <a:p>
            <a:pPr>
              <a:lnSpc>
                <a:spcPct val="90000"/>
              </a:lnSpc>
            </a:pPr>
            <a:r>
              <a:rPr lang="en-US" sz="2800" dirty="0"/>
              <a:t>Scorpions have a body that consists of a quite short cephalothorax, which bears 4 pairs of walking legs and a long, segmented abdomen which is divided into a thick preabdomen and a thinner postabdomen that carries the stinging apparatus.</a:t>
            </a:r>
          </a:p>
          <a:p>
            <a:pPr marL="0" indent="0">
              <a:lnSpc>
                <a:spcPct val="90000"/>
              </a:lnSpc>
              <a:buNone/>
            </a:pPr>
            <a:r>
              <a:rPr lang="en-US" sz="2400" dirty="0"/>
              <a:t> </a:t>
            </a:r>
          </a:p>
          <a:p>
            <a:pPr>
              <a:lnSpc>
                <a:spcPct val="90000"/>
              </a:lnSpc>
            </a:pPr>
            <a:endParaRPr lang="en-US" sz="2400" dirty="0"/>
          </a:p>
          <a:p>
            <a:pPr>
              <a:lnSpc>
                <a:spcPct val="90000"/>
              </a:lnSpc>
            </a:pPr>
            <a:endParaRPr lang="en-US" dirty="0"/>
          </a:p>
        </p:txBody>
      </p:sp>
    </p:spTree>
    <p:extLst>
      <p:ext uri="{BB962C8B-B14F-4D97-AF65-F5344CB8AC3E}">
        <p14:creationId xmlns:p14="http://schemas.microsoft.com/office/powerpoint/2010/main" val="1560834342"/>
      </p:ext>
    </p:extLst>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D9B83-91B7-D3CE-1F8C-CB8C57BD0A65}"/>
            </a:ext>
          </a:extLst>
        </p:cNvPr>
        <p:cNvGrpSpPr/>
        <p:nvPr/>
      </p:nvGrpSpPr>
      <p:grpSpPr>
        <a:xfrm>
          <a:off x="0" y="0"/>
          <a:ext cx="0" cy="0"/>
          <a:chOff x="0" y="0"/>
          <a:chExt cx="0" cy="0"/>
        </a:xfrm>
      </p:grpSpPr>
      <p:pic>
        <p:nvPicPr>
          <p:cNvPr id="146437" name="Picture 5" descr="rhonda-spencer-giant-desert-hairy-scorpion">
            <a:extLst>
              <a:ext uri="{FF2B5EF4-FFF2-40B4-BE49-F238E27FC236}">
                <a16:creationId xmlns:a16="http://schemas.microsoft.com/office/drawing/2014/main" id="{5617BADF-4C49-1C59-AABB-1391E0D89A27}"/>
              </a:ext>
            </a:extLst>
          </p:cNvPr>
          <p:cNvPicPr>
            <a:picLocks noChangeAspect="1" noChangeArrowheads="1"/>
          </p:cNvPicPr>
          <p:nvPr/>
        </p:nvPicPr>
        <p:blipFill>
          <a:blip r:embed="rId2" cstate="print"/>
          <a:srcRect/>
          <a:stretch>
            <a:fillRect/>
          </a:stretch>
        </p:blipFill>
        <p:spPr bwMode="auto">
          <a:xfrm>
            <a:off x="6217768" y="344903"/>
            <a:ext cx="4896544" cy="2839983"/>
          </a:xfrm>
          <a:prstGeom prst="rect">
            <a:avLst/>
          </a:prstGeom>
          <a:noFill/>
        </p:spPr>
      </p:pic>
      <p:sp>
        <p:nvSpPr>
          <p:cNvPr id="3" name="مربع نص 2">
            <a:extLst>
              <a:ext uri="{FF2B5EF4-FFF2-40B4-BE49-F238E27FC236}">
                <a16:creationId xmlns:a16="http://schemas.microsoft.com/office/drawing/2014/main" id="{43AFBEE5-E912-630E-F761-1588A3372D82}"/>
              </a:ext>
            </a:extLst>
          </p:cNvPr>
          <p:cNvSpPr txBox="1"/>
          <p:nvPr/>
        </p:nvSpPr>
        <p:spPr>
          <a:xfrm>
            <a:off x="6600056" y="3382493"/>
            <a:ext cx="4572000" cy="646331"/>
          </a:xfrm>
          <a:prstGeom prst="rect">
            <a:avLst/>
          </a:prstGeom>
          <a:noFill/>
        </p:spPr>
        <p:txBody>
          <a:bodyPr wrap="square">
            <a:spAutoFit/>
          </a:bodyPr>
          <a:lstStyle/>
          <a:p>
            <a:pPr algn="ctr" rtl="0" eaLnBrk="0" fontAlgn="base" hangingPunct="0">
              <a:spcBef>
                <a:spcPct val="0"/>
              </a:spcBef>
              <a:spcAft>
                <a:spcPct val="0"/>
              </a:spcAft>
            </a:pPr>
            <a:r>
              <a:rPr lang="en-US" b="1" dirty="0">
                <a:solidFill>
                  <a:srgbClr val="C00000"/>
                </a:solidFill>
              </a:rPr>
              <a:t>Giant desert hairy scorpion</a:t>
            </a:r>
          </a:p>
          <a:p>
            <a:pPr algn="ctr" rtl="0" eaLnBrk="0" fontAlgn="base" hangingPunct="0">
              <a:spcBef>
                <a:spcPct val="0"/>
              </a:spcBef>
              <a:spcAft>
                <a:spcPct val="0"/>
              </a:spcAft>
            </a:pPr>
            <a:endParaRPr lang="en-US" b="1" dirty="0">
              <a:solidFill>
                <a:srgbClr val="FFFFFF"/>
              </a:solidFill>
            </a:endParaRPr>
          </a:p>
        </p:txBody>
      </p:sp>
      <p:pic>
        <p:nvPicPr>
          <p:cNvPr id="4" name="Picture 8" descr="14-9B">
            <a:extLst>
              <a:ext uri="{FF2B5EF4-FFF2-40B4-BE49-F238E27FC236}">
                <a16:creationId xmlns:a16="http://schemas.microsoft.com/office/drawing/2014/main" id="{F4D72D48-46C2-5F02-9485-890977B0CDFA}"/>
              </a:ext>
            </a:extLst>
          </p:cNvPr>
          <p:cNvPicPr>
            <a:picLocks noChangeAspect="1" noChangeArrowheads="1"/>
          </p:cNvPicPr>
          <p:nvPr/>
        </p:nvPicPr>
        <p:blipFill>
          <a:blip r:embed="rId3" cstate="print"/>
          <a:srcRect/>
          <a:stretch>
            <a:fillRect/>
          </a:stretch>
        </p:blipFill>
        <p:spPr bwMode="auto">
          <a:xfrm>
            <a:off x="713874" y="3297181"/>
            <a:ext cx="6418818" cy="3103620"/>
          </a:xfrm>
          <a:prstGeom prst="rect">
            <a:avLst/>
          </a:prstGeom>
          <a:noFill/>
        </p:spPr>
      </p:pic>
      <p:pic>
        <p:nvPicPr>
          <p:cNvPr id="5" name="Picture 9" descr="C:\My Download Files\du_scorpionhy1.jpg">
            <a:extLst>
              <a:ext uri="{FF2B5EF4-FFF2-40B4-BE49-F238E27FC236}">
                <a16:creationId xmlns:a16="http://schemas.microsoft.com/office/drawing/2014/main" id="{C09FEBDE-3452-AE4A-D81E-DE08D47FD9E9}"/>
              </a:ext>
            </a:extLst>
          </p:cNvPr>
          <p:cNvPicPr>
            <a:picLocks noChangeAspect="1" noChangeArrowheads="1"/>
          </p:cNvPicPr>
          <p:nvPr/>
        </p:nvPicPr>
        <p:blipFill>
          <a:blip r:embed="rId4" cstate="print"/>
          <a:srcRect/>
          <a:stretch>
            <a:fillRect/>
          </a:stretch>
        </p:blipFill>
        <p:spPr>
          <a:xfrm>
            <a:off x="623393" y="457199"/>
            <a:ext cx="4896544" cy="2727688"/>
          </a:xfrm>
          <a:prstGeom prst="rect">
            <a:avLst/>
          </a:prstGeom>
        </p:spPr>
      </p:pic>
    </p:spTree>
    <p:extLst>
      <p:ext uri="{BB962C8B-B14F-4D97-AF65-F5344CB8AC3E}">
        <p14:creationId xmlns:p14="http://schemas.microsoft.com/office/powerpoint/2010/main" val="1026240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CF194-E443-7B0A-4779-CAB294AF243B}"/>
            </a:ext>
          </a:extLst>
        </p:cNvPr>
        <p:cNvGrpSpPr/>
        <p:nvPr/>
      </p:nvGrpSpPr>
      <p:grpSpPr>
        <a:xfrm>
          <a:off x="0" y="0"/>
          <a:ext cx="0" cy="0"/>
          <a:chOff x="0" y="0"/>
          <a:chExt cx="0" cy="0"/>
        </a:xfrm>
      </p:grpSpPr>
      <p:sp>
        <p:nvSpPr>
          <p:cNvPr id="137221" name="AutoShape 5" descr="Z">
            <a:extLst>
              <a:ext uri="{FF2B5EF4-FFF2-40B4-BE49-F238E27FC236}">
                <a16:creationId xmlns:a16="http://schemas.microsoft.com/office/drawing/2014/main" id="{B9851389-B2B8-2A94-5BD2-4A73FC771E7A}"/>
              </a:ext>
            </a:extLst>
          </p:cNvPr>
          <p:cNvSpPr>
            <a:spLocks noChangeAspect="1" noChangeArrowheads="1"/>
          </p:cNvSpPr>
          <p:nvPr/>
        </p:nvSpPr>
        <p:spPr bwMode="auto">
          <a:xfrm>
            <a:off x="5943600" y="3276600"/>
            <a:ext cx="304800" cy="304800"/>
          </a:xfrm>
          <a:prstGeom prst="rect">
            <a:avLst/>
          </a:prstGeom>
          <a:noFill/>
        </p:spPr>
        <p:txBody>
          <a:bodyPr/>
          <a:lstStyle/>
          <a:p>
            <a:pPr algn="l" rtl="0" eaLnBrk="0" fontAlgn="base" hangingPunct="0">
              <a:spcBef>
                <a:spcPct val="0"/>
              </a:spcBef>
              <a:spcAft>
                <a:spcPct val="0"/>
              </a:spcAft>
            </a:pPr>
            <a:endParaRPr lang="ar-IQ">
              <a:solidFill>
                <a:srgbClr val="FFFFFF"/>
              </a:solidFill>
            </a:endParaRPr>
          </a:p>
        </p:txBody>
      </p:sp>
      <p:pic>
        <p:nvPicPr>
          <p:cNvPr id="137223" name="Picture 7" descr="Fluorescent scorpion (Superstitionia donensis) in long-wave ultraviolet light">
            <a:extLst>
              <a:ext uri="{FF2B5EF4-FFF2-40B4-BE49-F238E27FC236}">
                <a16:creationId xmlns:a16="http://schemas.microsoft.com/office/drawing/2014/main" id="{05CDF0BC-B746-F4E6-4E0A-F8A8B4DD6B18}"/>
              </a:ext>
            </a:extLst>
          </p:cNvPr>
          <p:cNvPicPr>
            <a:picLocks noChangeAspect="1" noChangeArrowheads="1"/>
          </p:cNvPicPr>
          <p:nvPr/>
        </p:nvPicPr>
        <p:blipFill>
          <a:blip r:embed="rId2" cstate="print"/>
          <a:srcRect/>
          <a:stretch>
            <a:fillRect/>
          </a:stretch>
        </p:blipFill>
        <p:spPr bwMode="auto">
          <a:xfrm>
            <a:off x="1911152" y="2492896"/>
            <a:ext cx="8433320" cy="3779567"/>
          </a:xfrm>
          <a:prstGeom prst="rect">
            <a:avLst/>
          </a:prstGeom>
          <a:noFill/>
        </p:spPr>
      </p:pic>
      <p:sp>
        <p:nvSpPr>
          <p:cNvPr id="3" name="مربع نص 2">
            <a:extLst>
              <a:ext uri="{FF2B5EF4-FFF2-40B4-BE49-F238E27FC236}">
                <a16:creationId xmlns:a16="http://schemas.microsoft.com/office/drawing/2014/main" id="{3D3D0621-F4B0-202A-B451-EC2AE10B47B9}"/>
              </a:ext>
            </a:extLst>
          </p:cNvPr>
          <p:cNvSpPr txBox="1"/>
          <p:nvPr/>
        </p:nvSpPr>
        <p:spPr>
          <a:xfrm>
            <a:off x="1906236" y="260648"/>
            <a:ext cx="8294220" cy="2308324"/>
          </a:xfrm>
          <a:prstGeom prst="rect">
            <a:avLst/>
          </a:prstGeom>
          <a:noFill/>
        </p:spPr>
        <p:txBody>
          <a:bodyPr wrap="square">
            <a:spAutoFit/>
          </a:bodyPr>
          <a:lstStyle/>
          <a:p>
            <a:pPr algn="l"/>
            <a:r>
              <a:rPr lang="en-US" sz="2400" dirty="0"/>
              <a:t>Scorpions glow when a black light (UV light) is shone on them.  This is because the cuticle contains a variety of fluorescent compounds. </a:t>
            </a:r>
          </a:p>
          <a:p>
            <a:endParaRPr lang="en-US" sz="2400" dirty="0"/>
          </a:p>
          <a:p>
            <a:pPr algn="l"/>
            <a:r>
              <a:rPr lang="en-US" sz="2400" dirty="0"/>
              <a:t>This characteristic makes nocturnal surveys of scorpions quite easy.</a:t>
            </a:r>
          </a:p>
        </p:txBody>
      </p:sp>
    </p:spTree>
    <p:extLst>
      <p:ext uri="{BB962C8B-B14F-4D97-AF65-F5344CB8AC3E}">
        <p14:creationId xmlns:p14="http://schemas.microsoft.com/office/powerpoint/2010/main" val="322632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97496" y="425115"/>
            <a:ext cx="7772400" cy="532475"/>
          </a:xfrm>
        </p:spPr>
        <p:txBody>
          <a:bodyPr/>
          <a:lstStyle/>
          <a:p>
            <a:r>
              <a:rPr lang="en-US" dirty="0"/>
              <a:t>The Arthropod Exoskeleton</a:t>
            </a:r>
          </a:p>
        </p:txBody>
      </p:sp>
      <p:sp>
        <p:nvSpPr>
          <p:cNvPr id="7171" name="Rectangle 3"/>
          <p:cNvSpPr>
            <a:spLocks noGrp="1" noChangeArrowheads="1"/>
          </p:cNvSpPr>
          <p:nvPr>
            <p:ph type="body" idx="1"/>
          </p:nvPr>
        </p:nvSpPr>
        <p:spPr>
          <a:xfrm>
            <a:off x="636712" y="957590"/>
            <a:ext cx="11066004" cy="5371020"/>
          </a:xfrm>
        </p:spPr>
        <p:txBody>
          <a:bodyPr/>
          <a:lstStyle/>
          <a:p>
            <a:pPr eaLnBrk="0" hangingPunct="0">
              <a:spcBef>
                <a:spcPct val="0"/>
              </a:spcBef>
            </a:pPr>
            <a:r>
              <a:rPr lang="en-US" altLang="en-US" sz="2400" dirty="0">
                <a:latin typeface="Times" charset="0"/>
                <a:cs typeface="Times" charset="0"/>
              </a:rPr>
              <a:t>Epidermis secretes an external skeleton called the </a:t>
            </a:r>
            <a:r>
              <a:rPr lang="en-US" altLang="en-US" sz="2400" b="1" dirty="0">
                <a:latin typeface="Times" charset="0"/>
                <a:cs typeface="Times" charset="0"/>
              </a:rPr>
              <a:t>exoskeleton.</a:t>
            </a:r>
          </a:p>
          <a:p>
            <a:pPr algn="l" rtl="0" eaLnBrk="0" fontAlgn="base" hangingPunct="0">
              <a:spcBef>
                <a:spcPct val="0"/>
              </a:spcBef>
              <a:spcAft>
                <a:spcPct val="0"/>
              </a:spcAft>
              <a:buFontTx/>
              <a:buChar char="•"/>
            </a:pPr>
            <a:r>
              <a:rPr lang="en-US" sz="2400" dirty="0"/>
              <a:t>The exoskeleton is composted of the polysaccharide chitin.</a:t>
            </a:r>
          </a:p>
          <a:p>
            <a:pPr algn="l" rtl="0" eaLnBrk="0" fontAlgn="base" hangingPunct="0">
              <a:spcBef>
                <a:spcPct val="0"/>
              </a:spcBef>
              <a:spcAft>
                <a:spcPct val="0"/>
              </a:spcAft>
              <a:buFontTx/>
              <a:buChar char="•"/>
            </a:pPr>
            <a:r>
              <a:rPr lang="en-US" sz="2400" dirty="0"/>
              <a:t>  An arthropod can not grow without periodically shedding the exoskeleton.  This process is called molting or ecdysis.  During the few days following the replacement of the exoskeleton, the animal is extremely vulnerable and must hide from predators.  There is also the problem of desiccation.</a:t>
            </a:r>
            <a:r>
              <a:rPr lang="en-US" altLang="en-US" sz="2400" dirty="0">
                <a:latin typeface="Times" charset="0"/>
                <a:cs typeface="Times" charset="0"/>
              </a:rPr>
              <a:t> </a:t>
            </a:r>
          </a:p>
          <a:p>
            <a:pPr algn="l" rtl="0" eaLnBrk="0" fontAlgn="base" hangingPunct="0">
              <a:spcBef>
                <a:spcPct val="0"/>
              </a:spcBef>
              <a:spcAft>
                <a:spcPct val="0"/>
              </a:spcAft>
              <a:buFontTx/>
              <a:buChar char="•"/>
            </a:pPr>
            <a:r>
              <a:rPr lang="en-US" altLang="en-US" sz="2400" dirty="0">
                <a:latin typeface="Times" charset="0"/>
                <a:cs typeface="Times" charset="0"/>
              </a:rPr>
              <a:t>Advantages of possessing an exoskeleton:</a:t>
            </a:r>
          </a:p>
          <a:p>
            <a:pPr lvl="1" algn="l" rtl="0" eaLnBrk="0" fontAlgn="base" hangingPunct="0">
              <a:spcBef>
                <a:spcPct val="0"/>
              </a:spcBef>
              <a:spcAft>
                <a:spcPct val="0"/>
              </a:spcAft>
              <a:buFontTx/>
              <a:buChar char="–"/>
            </a:pPr>
            <a:r>
              <a:rPr lang="en-US" altLang="en-US" sz="2400" dirty="0">
                <a:latin typeface="Times" charset="0"/>
                <a:cs typeface="Times" charset="0"/>
              </a:rPr>
              <a:t> provides strong support .</a:t>
            </a:r>
          </a:p>
          <a:p>
            <a:pPr lvl="1" algn="l" rtl="0" eaLnBrk="0" fontAlgn="base" hangingPunct="0">
              <a:spcBef>
                <a:spcPct val="0"/>
              </a:spcBef>
              <a:spcAft>
                <a:spcPct val="0"/>
              </a:spcAft>
              <a:buFontTx/>
              <a:buChar char="–"/>
            </a:pPr>
            <a:r>
              <a:rPr lang="en-US" altLang="en-US" sz="2400" dirty="0">
                <a:latin typeface="Times" charset="0"/>
                <a:cs typeface="Times" charset="0"/>
              </a:rPr>
              <a:t> provides rigid levers that muscles can attach to and pull against.</a:t>
            </a:r>
          </a:p>
          <a:p>
            <a:pPr lvl="1" algn="l" rtl="0" eaLnBrk="0" fontAlgn="base" hangingPunct="0">
              <a:spcBef>
                <a:spcPct val="0"/>
              </a:spcBef>
              <a:spcAft>
                <a:spcPct val="0"/>
              </a:spcAft>
              <a:buFontTx/>
              <a:buChar char="–"/>
            </a:pPr>
            <a:r>
              <a:rPr lang="en-US" altLang="en-US" sz="2400" dirty="0">
                <a:latin typeface="Times" charset="0"/>
                <a:cs typeface="Times" charset="0"/>
              </a:rPr>
              <a:t> offers protection.</a:t>
            </a:r>
          </a:p>
          <a:p>
            <a:pPr lvl="1" algn="l" rtl="0" eaLnBrk="0" fontAlgn="base" hangingPunct="0">
              <a:spcBef>
                <a:spcPct val="0"/>
              </a:spcBef>
              <a:spcAft>
                <a:spcPct val="0"/>
              </a:spcAft>
              <a:buFontTx/>
              <a:buChar char="–"/>
            </a:pPr>
            <a:r>
              <a:rPr lang="en-US" altLang="en-US" sz="2400" dirty="0">
                <a:latin typeface="Times" charset="0"/>
                <a:cs typeface="Times" charset="0"/>
              </a:rPr>
              <a:t> serves as a barrier to prevent internal tissues from drying out; important because many arthropods live on land.</a:t>
            </a:r>
          </a:p>
          <a:p>
            <a:pPr lvl="1" algn="l" rtl="0" eaLnBrk="0" fontAlgn="base" hangingPunct="0">
              <a:spcBef>
                <a:spcPct val="0"/>
              </a:spcBef>
              <a:spcAft>
                <a:spcPct val="0"/>
              </a:spcAft>
              <a:buFontTx/>
              <a:buChar char="–"/>
            </a:pPr>
            <a:r>
              <a:rPr lang="en-US" altLang="en-US" sz="2400" dirty="0">
                <a:latin typeface="Times" charset="0"/>
                <a:cs typeface="Times" charset="0"/>
              </a:rPr>
              <a:t> serves as a barrier to prevent infection.</a:t>
            </a:r>
          </a:p>
          <a:p>
            <a:endParaRPr lang="en-US" sz="2400" dirty="0"/>
          </a:p>
          <a:p>
            <a:endParaRPr lang="en-US" sz="2400" dirty="0"/>
          </a:p>
        </p:txBody>
      </p:sp>
    </p:spTree>
    <p:extLst>
      <p:ext uri="{BB962C8B-B14F-4D97-AF65-F5344CB8AC3E}">
        <p14:creationId xmlns:p14="http://schemas.microsoft.com/office/powerpoint/2010/main" val="44836884"/>
      </p:ext>
    </p:extLst>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44E76-62F7-4CD0-0583-D0B80B33AD8D}"/>
            </a:ext>
          </a:extLst>
        </p:cNvPr>
        <p:cNvGrpSpPr/>
        <p:nvPr/>
      </p:nvGrpSpPr>
      <p:grpSpPr>
        <a:xfrm>
          <a:off x="0" y="0"/>
          <a:ext cx="0" cy="0"/>
          <a:chOff x="0" y="0"/>
          <a:chExt cx="0" cy="0"/>
        </a:xfrm>
      </p:grpSpPr>
      <p:sp>
        <p:nvSpPr>
          <p:cNvPr id="100354" name="Rectangle 2">
            <a:extLst>
              <a:ext uri="{FF2B5EF4-FFF2-40B4-BE49-F238E27FC236}">
                <a16:creationId xmlns:a16="http://schemas.microsoft.com/office/drawing/2014/main" id="{E2ACA024-1BA2-050D-3DD5-0E7DD52FD490}"/>
              </a:ext>
            </a:extLst>
          </p:cNvPr>
          <p:cNvSpPr>
            <a:spLocks noGrp="1" noChangeArrowheads="1"/>
          </p:cNvSpPr>
          <p:nvPr>
            <p:ph type="title"/>
          </p:nvPr>
        </p:nvSpPr>
        <p:spPr>
          <a:xfrm>
            <a:off x="481263" y="473243"/>
            <a:ext cx="10972800" cy="692818"/>
          </a:xfrm>
        </p:spPr>
        <p:txBody>
          <a:bodyPr/>
          <a:lstStyle/>
          <a:p>
            <a:r>
              <a:rPr lang="en-US" dirty="0"/>
              <a:t>Scorpions</a:t>
            </a:r>
          </a:p>
        </p:txBody>
      </p:sp>
      <p:sp>
        <p:nvSpPr>
          <p:cNvPr id="100355" name="Rectangle 3">
            <a:extLst>
              <a:ext uri="{FF2B5EF4-FFF2-40B4-BE49-F238E27FC236}">
                <a16:creationId xmlns:a16="http://schemas.microsoft.com/office/drawing/2014/main" id="{5CAA82BB-48A6-3D7F-CC11-C0E9D8C93A4F}"/>
              </a:ext>
            </a:extLst>
          </p:cNvPr>
          <p:cNvSpPr>
            <a:spLocks noGrp="1" noChangeArrowheads="1"/>
          </p:cNvSpPr>
          <p:nvPr>
            <p:ph idx="1"/>
          </p:nvPr>
        </p:nvSpPr>
        <p:spPr>
          <a:xfrm>
            <a:off x="552762" y="1486903"/>
            <a:ext cx="11077763" cy="4897854"/>
          </a:xfrm>
        </p:spPr>
        <p:txBody>
          <a:bodyPr/>
          <a:lstStyle/>
          <a:p>
            <a:r>
              <a:rPr lang="en-US" sz="2400" dirty="0"/>
              <a:t>Scorpions occur on all continents except Antarctica.</a:t>
            </a:r>
          </a:p>
          <a:p>
            <a:r>
              <a:rPr lang="en-US" sz="2400" dirty="0"/>
              <a:t>They are commonest in tropical and subtropical areas, but some occur in colder areas including high mountain tops.</a:t>
            </a:r>
            <a:r>
              <a:rPr lang="en-US" dirty="0"/>
              <a:t> </a:t>
            </a:r>
            <a:r>
              <a:rPr lang="en-US" sz="2400" dirty="0"/>
              <a:t>Scorpions are generally secretive and hide from potential predators during the day in crevices before emerging to feed at night on insects and similar prey.  The largest species may kill small reptiles and mammals.</a:t>
            </a:r>
          </a:p>
          <a:p>
            <a:r>
              <a:rPr lang="en-US" sz="2400" dirty="0"/>
              <a:t>Prey is gripped with the pincers (pedipalps) and either crushed or stung to death.  Scorpions consume only liquids, so the prey is torn into tiny pieces using the jaw like chelicerae and predigested in a pre-oral cavity below the chelicerae until it liquifies and is then consumed.</a:t>
            </a:r>
          </a:p>
          <a:p>
            <a:r>
              <a:rPr lang="en-US" sz="2400" dirty="0"/>
              <a:t> Scorpion’s liking for dark places to hide is why it’s important to shake out your shoes in the morning in scorpion country. </a:t>
            </a:r>
          </a:p>
          <a:p>
            <a:endParaRPr lang="en-US" sz="2400" dirty="0"/>
          </a:p>
          <a:p>
            <a:endParaRPr lang="en-US" sz="2400" dirty="0"/>
          </a:p>
          <a:p>
            <a:endParaRPr lang="en-US" sz="2400" dirty="0"/>
          </a:p>
          <a:p>
            <a:endParaRPr lang="en-US" sz="2400" dirty="0"/>
          </a:p>
          <a:p>
            <a:endParaRPr lang="en-US" dirty="0"/>
          </a:p>
          <a:p>
            <a:r>
              <a:rPr lang="en-US" dirty="0"/>
              <a:t> </a:t>
            </a:r>
          </a:p>
          <a:p>
            <a:endParaRPr lang="en-US" dirty="0"/>
          </a:p>
        </p:txBody>
      </p:sp>
    </p:spTree>
    <p:extLst>
      <p:ext uri="{BB962C8B-B14F-4D97-AF65-F5344CB8AC3E}">
        <p14:creationId xmlns:p14="http://schemas.microsoft.com/office/powerpoint/2010/main" val="669975692"/>
      </p:ext>
    </p:extLst>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E6BF-73D1-F81F-B8B6-E638D08D2D3E}"/>
            </a:ext>
          </a:extLst>
        </p:cNvPr>
        <p:cNvGrpSpPr/>
        <p:nvPr/>
      </p:nvGrpSpPr>
      <p:grpSpPr>
        <a:xfrm>
          <a:off x="0" y="0"/>
          <a:ext cx="0" cy="0"/>
          <a:chOff x="0" y="0"/>
          <a:chExt cx="0" cy="0"/>
        </a:xfrm>
      </p:grpSpPr>
      <p:sp>
        <p:nvSpPr>
          <p:cNvPr id="102403" name="Rectangle 3">
            <a:extLst>
              <a:ext uri="{FF2B5EF4-FFF2-40B4-BE49-F238E27FC236}">
                <a16:creationId xmlns:a16="http://schemas.microsoft.com/office/drawing/2014/main" id="{FF833E36-6079-D7DD-084C-1E6CE5AC4EA4}"/>
              </a:ext>
            </a:extLst>
          </p:cNvPr>
          <p:cNvSpPr>
            <a:spLocks noGrp="1" noChangeArrowheads="1"/>
          </p:cNvSpPr>
          <p:nvPr>
            <p:ph type="body" idx="1"/>
          </p:nvPr>
        </p:nvSpPr>
        <p:spPr>
          <a:xfrm>
            <a:off x="652935" y="425116"/>
            <a:ext cx="8928992" cy="5638800"/>
          </a:xfrm>
        </p:spPr>
        <p:txBody>
          <a:bodyPr/>
          <a:lstStyle/>
          <a:p>
            <a:pPr>
              <a:lnSpc>
                <a:spcPct val="90000"/>
              </a:lnSpc>
            </a:pPr>
            <a:r>
              <a:rPr lang="en-US" sz="2400" dirty="0"/>
              <a:t>Scorpions are viviparous (give birth to live young) and these stay with their mother and ride on her back until they undergo their first molt.  They depend on their mother for protection and to regulate humidity levels.</a:t>
            </a:r>
          </a:p>
          <a:p>
            <a:pPr>
              <a:lnSpc>
                <a:spcPct val="90000"/>
              </a:lnSpc>
            </a:pPr>
            <a:r>
              <a:rPr lang="en-US" sz="2400" dirty="0"/>
              <a:t>The young go through 5-7 molts (instars) before reaching maturity.</a:t>
            </a:r>
          </a:p>
        </p:txBody>
      </p:sp>
      <p:graphicFrame>
        <p:nvGraphicFramePr>
          <p:cNvPr id="5" name="Object 3">
            <a:extLst>
              <a:ext uri="{FF2B5EF4-FFF2-40B4-BE49-F238E27FC236}">
                <a16:creationId xmlns:a16="http://schemas.microsoft.com/office/drawing/2014/main" id="{7B2B020D-30D4-26FF-1DFC-AD2F477368FB}"/>
              </a:ext>
            </a:extLst>
          </p:cNvPr>
          <p:cNvGraphicFramePr>
            <a:graphicFrameLocks noChangeAspect="1"/>
          </p:cNvGraphicFramePr>
          <p:nvPr>
            <p:extLst>
              <p:ext uri="{D42A27DB-BD31-4B8C-83A1-F6EECF244321}">
                <p14:modId xmlns:p14="http://schemas.microsoft.com/office/powerpoint/2010/main" val="1661929857"/>
              </p:ext>
            </p:extLst>
          </p:nvPr>
        </p:nvGraphicFramePr>
        <p:xfrm>
          <a:off x="1703512" y="2847474"/>
          <a:ext cx="8856984" cy="3585410"/>
        </p:xfrm>
        <a:graphic>
          <a:graphicData uri="http://schemas.openxmlformats.org/presentationml/2006/ole">
            <mc:AlternateContent xmlns:mc="http://schemas.openxmlformats.org/markup-compatibility/2006">
              <mc:Choice xmlns:v="urn:schemas-microsoft-com:vml" Requires="v">
                <p:oleObj name="Slide" r:id="rId2" imgW="3509814" imgH="2632128" progId="PowerPoint.Slide.8">
                  <p:embed/>
                </p:oleObj>
              </mc:Choice>
              <mc:Fallback>
                <p:oleObj name="Slide" r:id="rId2" imgW="3509814" imgH="2632128" progId="PowerPoint.Slide.8">
                  <p:embed/>
                  <p:pic>
                    <p:nvPicPr>
                      <p:cNvPr id="5" name="Object 3">
                        <a:extLst>
                          <a:ext uri="{FF2B5EF4-FFF2-40B4-BE49-F238E27FC236}">
                            <a16:creationId xmlns:a16="http://schemas.microsoft.com/office/drawing/2014/main" id="{7B2B020D-30D4-26FF-1DFC-AD2F477368FB}"/>
                          </a:ext>
                        </a:extLst>
                      </p:cNvPr>
                      <p:cNvPicPr>
                        <a:picLocks noChangeAspect="1" noChangeArrowheads="1"/>
                      </p:cNvPicPr>
                      <p:nvPr/>
                    </p:nvPicPr>
                    <p:blipFill>
                      <a:blip r:embed="rId3"/>
                      <a:srcRect/>
                      <a:stretch>
                        <a:fillRect/>
                      </a:stretch>
                    </p:blipFill>
                    <p:spPr bwMode="auto">
                      <a:xfrm>
                        <a:off x="1703512" y="2847474"/>
                        <a:ext cx="8856984" cy="358541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18045034"/>
      </p:ext>
    </p:extLst>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354F3-D6FF-EDC0-6359-93D44824C90A}"/>
            </a:ext>
          </a:extLst>
        </p:cNvPr>
        <p:cNvGrpSpPr/>
        <p:nvPr/>
      </p:nvGrpSpPr>
      <p:grpSpPr>
        <a:xfrm>
          <a:off x="0" y="0"/>
          <a:ext cx="0" cy="0"/>
          <a:chOff x="0" y="0"/>
          <a:chExt cx="0" cy="0"/>
        </a:xfrm>
      </p:grpSpPr>
      <p:sp>
        <p:nvSpPr>
          <p:cNvPr id="72706" name="Title 1">
            <a:extLst>
              <a:ext uri="{FF2B5EF4-FFF2-40B4-BE49-F238E27FC236}">
                <a16:creationId xmlns:a16="http://schemas.microsoft.com/office/drawing/2014/main" id="{5D5BD6FF-1A01-18E8-054D-DD1B88F26CF9}"/>
              </a:ext>
            </a:extLst>
          </p:cNvPr>
          <p:cNvSpPr>
            <a:spLocks noGrp="1"/>
          </p:cNvSpPr>
          <p:nvPr>
            <p:ph type="title"/>
          </p:nvPr>
        </p:nvSpPr>
        <p:spPr>
          <a:xfrm>
            <a:off x="473242" y="417093"/>
            <a:ext cx="10972800" cy="740945"/>
          </a:xfrm>
        </p:spPr>
        <p:txBody>
          <a:bodyPr/>
          <a:lstStyle/>
          <a:p>
            <a:pPr eaLnBrk="1" hangingPunct="1"/>
            <a:r>
              <a:rPr lang="en-US" b="1" dirty="0"/>
              <a:t>3 Types of Birth in Scorpions</a:t>
            </a:r>
          </a:p>
        </p:txBody>
      </p:sp>
      <p:sp>
        <p:nvSpPr>
          <p:cNvPr id="72707" name="Content Placeholder 2">
            <a:extLst>
              <a:ext uri="{FF2B5EF4-FFF2-40B4-BE49-F238E27FC236}">
                <a16:creationId xmlns:a16="http://schemas.microsoft.com/office/drawing/2014/main" id="{8C407617-6712-B438-515D-27EA72E55040}"/>
              </a:ext>
            </a:extLst>
          </p:cNvPr>
          <p:cNvSpPr>
            <a:spLocks noGrp="1"/>
          </p:cNvSpPr>
          <p:nvPr>
            <p:ph idx="1"/>
          </p:nvPr>
        </p:nvSpPr>
        <p:spPr>
          <a:xfrm>
            <a:off x="681789" y="1483897"/>
            <a:ext cx="10668000" cy="4525963"/>
          </a:xfrm>
        </p:spPr>
        <p:txBody>
          <a:bodyPr/>
          <a:lstStyle/>
          <a:p>
            <a:pPr eaLnBrk="1" hangingPunct="1"/>
            <a:r>
              <a:rPr lang="en-US" b="1" u="sng" dirty="0"/>
              <a:t>Oviparous</a:t>
            </a:r>
            <a:r>
              <a:rPr lang="en-US" dirty="0"/>
              <a:t> – females lay eggs that develop outside of body.</a:t>
            </a:r>
          </a:p>
          <a:p>
            <a:pPr eaLnBrk="1" hangingPunct="1"/>
            <a:r>
              <a:rPr lang="en-US" b="1" u="sng" dirty="0"/>
              <a:t>Ovoviviparous</a:t>
            </a:r>
            <a:r>
              <a:rPr lang="en-US" dirty="0"/>
              <a:t> – young develop in large, yolky eggs held internally in body, then are born, fully developed.</a:t>
            </a:r>
          </a:p>
          <a:p>
            <a:pPr eaLnBrk="1" hangingPunct="1"/>
            <a:r>
              <a:rPr lang="en-US" b="1" u="sng" dirty="0"/>
              <a:t>Viviparous</a:t>
            </a:r>
            <a:r>
              <a:rPr lang="en-US" dirty="0"/>
              <a:t> – mother provides nutrients to embryos; eggs develop in special chambers close to female digestive tract.  After birth, young crawl onto mother’s back for about 1 month. </a:t>
            </a:r>
          </a:p>
        </p:txBody>
      </p:sp>
    </p:spTree>
    <p:extLst>
      <p:ext uri="{BB962C8B-B14F-4D97-AF65-F5344CB8AC3E}">
        <p14:creationId xmlns:p14="http://schemas.microsoft.com/office/powerpoint/2010/main" val="1577713954"/>
      </p:ext>
    </p:extLst>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55154-EA48-396A-33AE-AB5791EDDDB4}"/>
            </a:ext>
          </a:extLst>
        </p:cNvPr>
        <p:cNvGrpSpPr/>
        <p:nvPr/>
      </p:nvGrpSpPr>
      <p:grpSpPr>
        <a:xfrm>
          <a:off x="0" y="0"/>
          <a:ext cx="0" cy="0"/>
          <a:chOff x="0" y="0"/>
          <a:chExt cx="0" cy="0"/>
        </a:xfrm>
      </p:grpSpPr>
      <p:sp>
        <p:nvSpPr>
          <p:cNvPr id="57348" name="Rectangle 4">
            <a:extLst>
              <a:ext uri="{FF2B5EF4-FFF2-40B4-BE49-F238E27FC236}">
                <a16:creationId xmlns:a16="http://schemas.microsoft.com/office/drawing/2014/main" id="{5E99EDCF-2C11-0C48-9C28-0D604A1110BF}"/>
              </a:ext>
            </a:extLst>
          </p:cNvPr>
          <p:cNvSpPr>
            <a:spLocks noGrp="1" noChangeArrowheads="1"/>
          </p:cNvSpPr>
          <p:nvPr>
            <p:ph type="title"/>
          </p:nvPr>
        </p:nvSpPr>
        <p:spPr>
          <a:xfrm>
            <a:off x="296778" y="258603"/>
            <a:ext cx="6801851" cy="760071"/>
          </a:xfrm>
        </p:spPr>
        <p:txBody>
          <a:bodyPr/>
          <a:lstStyle/>
          <a:p>
            <a:r>
              <a:rPr lang="en-US" dirty="0">
                <a:solidFill>
                  <a:srgbClr val="FF0000"/>
                </a:solidFill>
              </a:rPr>
              <a:t>Class Merostomata</a:t>
            </a:r>
          </a:p>
        </p:txBody>
      </p:sp>
      <p:sp>
        <p:nvSpPr>
          <p:cNvPr id="57349" name="Rectangle 5">
            <a:extLst>
              <a:ext uri="{FF2B5EF4-FFF2-40B4-BE49-F238E27FC236}">
                <a16:creationId xmlns:a16="http://schemas.microsoft.com/office/drawing/2014/main" id="{6C3390AF-EF6D-076B-3A1E-BBA79E55DDE5}"/>
              </a:ext>
            </a:extLst>
          </p:cNvPr>
          <p:cNvSpPr>
            <a:spLocks noGrp="1" noChangeArrowheads="1"/>
          </p:cNvSpPr>
          <p:nvPr>
            <p:ph type="body" sz="half" idx="1"/>
          </p:nvPr>
        </p:nvSpPr>
        <p:spPr>
          <a:xfrm>
            <a:off x="1461568" y="954498"/>
            <a:ext cx="4472269" cy="4525963"/>
          </a:xfrm>
        </p:spPr>
        <p:txBody>
          <a:bodyPr/>
          <a:lstStyle/>
          <a:p>
            <a:r>
              <a:rPr lang="en-US" sz="2800" i="1" dirty="0">
                <a:solidFill>
                  <a:srgbClr val="FF0000"/>
                </a:solidFill>
              </a:rPr>
              <a:t>Limulus</a:t>
            </a:r>
          </a:p>
          <a:p>
            <a:pPr lvl="1"/>
            <a:r>
              <a:rPr lang="en-US" sz="2400" dirty="0"/>
              <a:t>Dates to back to Triassic</a:t>
            </a:r>
          </a:p>
          <a:p>
            <a:pPr lvl="1"/>
            <a:r>
              <a:rPr lang="en-US" sz="2400" dirty="0"/>
              <a:t>245 MYA</a:t>
            </a:r>
          </a:p>
          <a:p>
            <a:r>
              <a:rPr lang="en-US" sz="2800" dirty="0"/>
              <a:t>Carapace</a:t>
            </a:r>
          </a:p>
          <a:p>
            <a:r>
              <a:rPr lang="en-US" sz="2800" dirty="0"/>
              <a:t>Telson </a:t>
            </a:r>
          </a:p>
          <a:p>
            <a:endParaRPr lang="en-US" sz="2800" dirty="0"/>
          </a:p>
        </p:txBody>
      </p:sp>
      <p:pic>
        <p:nvPicPr>
          <p:cNvPr id="57351" name="Picture 7" descr="Limulus-wm">
            <a:extLst>
              <a:ext uri="{FF2B5EF4-FFF2-40B4-BE49-F238E27FC236}">
                <a16:creationId xmlns:a16="http://schemas.microsoft.com/office/drawing/2014/main" id="{4442422C-9654-904B-7350-50B07A7ED1CB}"/>
              </a:ext>
            </a:extLst>
          </p:cNvPr>
          <p:cNvPicPr>
            <a:picLocks noGrp="1" noChangeAspect="1" noChangeArrowheads="1"/>
          </p:cNvPicPr>
          <p:nvPr>
            <p:ph sz="half" idx="2"/>
          </p:nvPr>
        </p:nvPicPr>
        <p:blipFill>
          <a:blip r:embed="rId2" cstate="print"/>
          <a:stretch>
            <a:fillRect/>
          </a:stretch>
        </p:blipFill>
        <p:spPr>
          <a:xfrm>
            <a:off x="6622876" y="1"/>
            <a:ext cx="4038598" cy="4645025"/>
          </a:xfrm>
          <a:noFill/>
          <a:ln/>
        </p:spPr>
      </p:pic>
      <p:pic>
        <p:nvPicPr>
          <p:cNvPr id="2" name="Picture 4" descr="horseshoe crab">
            <a:extLst>
              <a:ext uri="{FF2B5EF4-FFF2-40B4-BE49-F238E27FC236}">
                <a16:creationId xmlns:a16="http://schemas.microsoft.com/office/drawing/2014/main" id="{04507E9A-063C-2584-1A73-6452E0D2B6C6}"/>
              </a:ext>
            </a:extLst>
          </p:cNvPr>
          <p:cNvPicPr>
            <a:picLocks noChangeAspect="1" noChangeArrowheads="1"/>
          </p:cNvPicPr>
          <p:nvPr/>
        </p:nvPicPr>
        <p:blipFill>
          <a:blip r:embed="rId3" cstate="print"/>
          <a:srcRect/>
          <a:stretch>
            <a:fillRect/>
          </a:stretch>
        </p:blipFill>
        <p:spPr bwMode="auto">
          <a:xfrm>
            <a:off x="473242" y="3396329"/>
            <a:ext cx="6084168" cy="3014598"/>
          </a:xfrm>
          <a:prstGeom prst="rect">
            <a:avLst/>
          </a:prstGeom>
          <a:noFill/>
        </p:spPr>
      </p:pic>
      <p:pic>
        <p:nvPicPr>
          <p:cNvPr id="4" name="Picture 7" descr="Limulus-wm">
            <a:extLst>
              <a:ext uri="{FF2B5EF4-FFF2-40B4-BE49-F238E27FC236}">
                <a16:creationId xmlns:a16="http://schemas.microsoft.com/office/drawing/2014/main" id="{F15F4997-974B-6988-2AEE-C93AB1F2FBC6}"/>
              </a:ext>
            </a:extLst>
          </p:cNvPr>
          <p:cNvPicPr>
            <a:picLocks noChangeAspect="1" noChangeArrowheads="1"/>
          </p:cNvPicPr>
          <p:nvPr/>
        </p:nvPicPr>
        <p:blipFill>
          <a:blip r:embed="rId2" cstate="print"/>
          <a:stretch>
            <a:fillRect/>
          </a:stretch>
        </p:blipFill>
        <p:spPr bwMode="auto">
          <a:xfrm>
            <a:off x="7164095" y="1018674"/>
            <a:ext cx="4038598" cy="4989094"/>
          </a:xfrm>
          <a:prstGeom prst="rect">
            <a:avLst/>
          </a:prstGeom>
          <a:noFill/>
          <a:ln w="9525">
            <a:noFill/>
            <a:miter lim="800000"/>
            <a:headEnd/>
            <a:tailEnd/>
          </a:ln>
          <a:effectLst/>
        </p:spPr>
      </p:pic>
    </p:spTree>
    <p:extLst>
      <p:ext uri="{BB962C8B-B14F-4D97-AF65-F5344CB8AC3E}">
        <p14:creationId xmlns:p14="http://schemas.microsoft.com/office/powerpoint/2010/main" val="993415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B9B8-BFE7-4B37-B8BA-D41BCD41CF67}"/>
            </a:ext>
          </a:extLst>
        </p:cNvPr>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2D752BED-5A86-B1EF-6F68-80FEA269C6E5}"/>
              </a:ext>
            </a:extLst>
          </p:cNvPr>
          <p:cNvSpPr>
            <a:spLocks noGrp="1"/>
          </p:cNvSpPr>
          <p:nvPr>
            <p:ph type="sldNum" sz="quarter" idx="12"/>
          </p:nvPr>
        </p:nvSpPr>
        <p:spPr bwMode="auto">
          <a:xfrm>
            <a:off x="8077200" y="6248400"/>
            <a:ext cx="1905000" cy="457200"/>
          </a:xfrm>
          <a:prstGeom prst="rect">
            <a:avLst/>
          </a:prstGeom>
          <a:noFill/>
          <a:ln w="9525">
            <a:noFill/>
            <a:miter lim="800000"/>
            <a:headEnd/>
            <a:tailEnd/>
          </a:ln>
          <a:effectLst/>
        </p:spPr>
        <p:txBody>
          <a:bodyPr spcFirstLastPara="1" vert="horz" wrap="square" lIns="91440" tIns="45720" rIns="91440" bIns="45720" numCol="1" anchor="t" anchorCtr="0" compatLnSpc="1">
            <a:prstTxWarp prst="textNoShape">
              <a:avLst/>
            </a:prstTxWarp>
            <a:noAutofit/>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4F1CF26F-9478-4C0C-8334-0788E38BA43E}" type="slidenum">
              <a:rPr lang="en-US" altLang="en-US" smtClean="0">
                <a:solidFill>
                  <a:srgbClr val="FFFFFF"/>
                </a:solidFill>
              </a:rPr>
              <a:pPr/>
              <a:t>54</a:t>
            </a:fld>
            <a:endParaRPr lang="en-US">
              <a:solidFill>
                <a:srgbClr val="000000"/>
              </a:solidFill>
            </a:endParaRPr>
          </a:p>
        </p:txBody>
      </p:sp>
      <p:pic>
        <p:nvPicPr>
          <p:cNvPr id="152578" name="Picture 2" descr="18_02a">
            <a:extLst>
              <a:ext uri="{FF2B5EF4-FFF2-40B4-BE49-F238E27FC236}">
                <a16:creationId xmlns:a16="http://schemas.microsoft.com/office/drawing/2014/main" id="{942151FC-BB64-C54A-DABC-DC7F08F841C3}"/>
              </a:ext>
            </a:extLst>
          </p:cNvPr>
          <p:cNvPicPr>
            <a:picLocks noChangeAspect="1" noChangeArrowheads="1"/>
          </p:cNvPicPr>
          <p:nvPr/>
        </p:nvPicPr>
        <p:blipFill>
          <a:blip r:embed="rId3" cstate="print"/>
          <a:srcRect/>
          <a:stretch>
            <a:fillRect/>
          </a:stretch>
        </p:blipFill>
        <p:spPr bwMode="auto">
          <a:xfrm>
            <a:off x="1161674" y="1634163"/>
            <a:ext cx="9034462" cy="4392488"/>
          </a:xfrm>
          <a:prstGeom prst="rect">
            <a:avLst/>
          </a:prstGeom>
          <a:noFill/>
          <a:ln w="9525">
            <a:noFill/>
            <a:miter lim="800000"/>
            <a:headEnd/>
            <a:tailEnd/>
          </a:ln>
          <a:effectLst/>
        </p:spPr>
      </p:pic>
      <p:sp>
        <p:nvSpPr>
          <p:cNvPr id="3" name="مربع نص 2">
            <a:extLst>
              <a:ext uri="{FF2B5EF4-FFF2-40B4-BE49-F238E27FC236}">
                <a16:creationId xmlns:a16="http://schemas.microsoft.com/office/drawing/2014/main" id="{E95195E4-7626-6B63-0E70-A4B4D6AEFE98}"/>
              </a:ext>
            </a:extLst>
          </p:cNvPr>
          <p:cNvSpPr txBox="1"/>
          <p:nvPr/>
        </p:nvSpPr>
        <p:spPr>
          <a:xfrm>
            <a:off x="660776" y="397369"/>
            <a:ext cx="10464424" cy="1046440"/>
          </a:xfrm>
          <a:prstGeom prst="rect">
            <a:avLst/>
          </a:prstGeom>
          <a:noFill/>
        </p:spPr>
        <p:txBody>
          <a:bodyPr wrap="square">
            <a:spAutoFit/>
          </a:bodyPr>
          <a:lstStyle/>
          <a:p>
            <a:r>
              <a:rPr lang="en-US" sz="2400" b="1" dirty="0">
                <a:solidFill>
                  <a:srgbClr val="FF0000"/>
                </a:solidFill>
              </a:rPr>
              <a:t>Why are horseshoe crabs called “living fossils?”</a:t>
            </a:r>
          </a:p>
          <a:p>
            <a:r>
              <a:rPr lang="en-US" sz="2000" b="1" dirty="0">
                <a:solidFill>
                  <a:srgbClr val="000000"/>
                </a:solidFill>
              </a:rPr>
              <a:t>They remain unchanged after 220 million years!                        </a:t>
            </a:r>
          </a:p>
          <a:p>
            <a:endParaRPr lang="en-US" b="1" dirty="0"/>
          </a:p>
        </p:txBody>
      </p:sp>
    </p:spTree>
    <p:extLst>
      <p:ext uri="{BB962C8B-B14F-4D97-AF65-F5344CB8AC3E}">
        <p14:creationId xmlns:p14="http://schemas.microsoft.com/office/powerpoint/2010/main" val="3411714866"/>
      </p:ext>
    </p:extLst>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bwMode="auto">
          <a:xfrm>
            <a:off x="8077200" y="6248400"/>
            <a:ext cx="1905000" cy="457200"/>
          </a:xfrm>
          <a:prstGeom prst="rect">
            <a:avLst/>
          </a:prstGeom>
          <a:noFill/>
          <a:ln w="9525">
            <a:noFill/>
            <a:miter lim="800000"/>
            <a:headEnd/>
            <a:tailEnd/>
          </a:ln>
          <a:effectLst/>
        </p:spPr>
        <p:txBody>
          <a:bodyPr spcFirstLastPara="1" vert="horz" wrap="square" lIns="91440" tIns="45720" rIns="91440" bIns="45720" numCol="1" anchor="t" anchorCtr="0" compatLnSpc="1">
            <a:prstTxWarp prst="textNoShape">
              <a:avLst/>
            </a:prstTxWarp>
            <a:noAutofit/>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4F1CF26F-9478-4C0C-8334-0788E38BA43E}" type="slidenum">
              <a:rPr lang="en-US" altLang="en-US" smtClean="0">
                <a:solidFill>
                  <a:srgbClr val="FFFFFF"/>
                </a:solidFill>
              </a:rPr>
              <a:pPr/>
              <a:t>55</a:t>
            </a:fld>
            <a:endParaRPr lang="en-US">
              <a:solidFill>
                <a:srgbClr val="000000"/>
              </a:solidFill>
            </a:endParaRPr>
          </a:p>
        </p:txBody>
      </p:sp>
      <p:pic>
        <p:nvPicPr>
          <p:cNvPr id="154626" name="Picture 2" descr="18_02b"/>
          <p:cNvPicPr>
            <a:picLocks noChangeAspect="1" noChangeArrowheads="1"/>
          </p:cNvPicPr>
          <p:nvPr/>
        </p:nvPicPr>
        <p:blipFill>
          <a:blip r:embed="rId3" cstate="print"/>
          <a:srcRect/>
          <a:stretch>
            <a:fillRect/>
          </a:stretch>
        </p:blipFill>
        <p:spPr bwMode="auto">
          <a:xfrm>
            <a:off x="1708485" y="352925"/>
            <a:ext cx="8783052" cy="6104021"/>
          </a:xfrm>
          <a:prstGeom prst="rect">
            <a:avLst/>
          </a:prstGeom>
          <a:noFill/>
          <a:ln w="9525">
            <a:noFill/>
            <a:miter lim="800000"/>
            <a:headEnd/>
            <a:tailEnd/>
          </a:ln>
          <a:effectLst/>
        </p:spPr>
      </p:pic>
    </p:spTree>
    <p:extLst>
      <p:ext uri="{BB962C8B-B14F-4D97-AF65-F5344CB8AC3E}">
        <p14:creationId xmlns:p14="http://schemas.microsoft.com/office/powerpoint/2010/main" val="2565210493"/>
      </p:ext>
    </p:extLst>
  </p:cSld>
  <p:clrMapOvr>
    <a:masterClrMapping/>
  </p:clrMapOvr>
  <p:transition>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433138"/>
            <a:ext cx="8991600" cy="2739211"/>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pPr>
            <a:r>
              <a:rPr lang="en-US" altLang="en-US" sz="2800" b="1" dirty="0">
                <a:solidFill>
                  <a:srgbClr val="C00000"/>
                </a:solidFill>
                <a:latin typeface="Times" charset="0"/>
                <a:cs typeface="Times" charset="0"/>
              </a:rPr>
              <a:t>SubPhylum Uniramia</a:t>
            </a:r>
          </a:p>
          <a:p>
            <a:pPr algn="l" rtl="0" eaLnBrk="0" fontAlgn="base" hangingPunct="0">
              <a:spcBef>
                <a:spcPct val="0"/>
              </a:spcBef>
              <a:spcAft>
                <a:spcPct val="0"/>
              </a:spcAft>
            </a:pPr>
            <a:endParaRPr lang="en-US" altLang="en-US" sz="2400" b="1" dirty="0">
              <a:latin typeface="Times" charset="0"/>
              <a:cs typeface="Times" charset="0"/>
            </a:endParaRPr>
          </a:p>
          <a:p>
            <a:pPr algn="l" rtl="0" eaLnBrk="0" fontAlgn="base" hangingPunct="0">
              <a:spcBef>
                <a:spcPct val="0"/>
              </a:spcBef>
              <a:spcAft>
                <a:spcPct val="0"/>
              </a:spcAft>
              <a:buFontTx/>
              <a:buChar char="•"/>
            </a:pPr>
            <a:r>
              <a:rPr lang="en-US" altLang="en-US" sz="2400" dirty="0">
                <a:latin typeface="Times" charset="0"/>
                <a:cs typeface="Times" charset="0"/>
              </a:rPr>
              <a:t> Single pair of antennae</a:t>
            </a:r>
          </a:p>
          <a:p>
            <a:pPr algn="l" rtl="0" eaLnBrk="0" fontAlgn="base" hangingPunct="0">
              <a:spcBef>
                <a:spcPct val="0"/>
              </a:spcBef>
              <a:spcAft>
                <a:spcPct val="0"/>
              </a:spcAft>
              <a:buFontTx/>
              <a:buChar char="•"/>
            </a:pPr>
            <a:r>
              <a:rPr lang="en-US" altLang="en-US" sz="2400" dirty="0">
                <a:latin typeface="Times" charset="0"/>
                <a:cs typeface="Times" charset="0"/>
              </a:rPr>
              <a:t> First pair of feeding appendages are mandibles</a:t>
            </a:r>
          </a:p>
          <a:p>
            <a:pPr algn="l" rtl="0" eaLnBrk="0" fontAlgn="base" hangingPunct="0">
              <a:spcBef>
                <a:spcPct val="0"/>
              </a:spcBef>
              <a:spcAft>
                <a:spcPct val="0"/>
              </a:spcAft>
              <a:buFontTx/>
              <a:buChar char="•"/>
            </a:pPr>
            <a:r>
              <a:rPr lang="en-US" altLang="en-US" sz="2400" dirty="0">
                <a:latin typeface="Times" charset="0"/>
                <a:cs typeface="Times" charset="0"/>
              </a:rPr>
              <a:t> There are one or 2 pairs of maxillae</a:t>
            </a:r>
          </a:p>
          <a:p>
            <a:pPr algn="l" rtl="0" eaLnBrk="0" fontAlgn="base" hangingPunct="0">
              <a:spcBef>
                <a:spcPct val="0"/>
              </a:spcBef>
              <a:spcAft>
                <a:spcPct val="0"/>
              </a:spcAft>
              <a:buFontTx/>
              <a:buChar char="•"/>
            </a:pPr>
            <a:r>
              <a:rPr lang="en-US" altLang="en-US" sz="2400" dirty="0">
                <a:latin typeface="Times" charset="0"/>
                <a:cs typeface="Times" charset="0"/>
              </a:rPr>
              <a:t> Number of legs vary from 3 pair to many pairs; they are unbranched or </a:t>
            </a:r>
            <a:r>
              <a:rPr lang="en-US" altLang="en-US" sz="2400" b="1" dirty="0">
                <a:solidFill>
                  <a:srgbClr val="C00000"/>
                </a:solidFill>
                <a:latin typeface="Times" charset="0"/>
                <a:cs typeface="Times" charset="0"/>
              </a:rPr>
              <a:t>uniramous.</a:t>
            </a:r>
          </a:p>
        </p:txBody>
      </p:sp>
      <p:pic>
        <p:nvPicPr>
          <p:cNvPr id="29699" name="Picture 3" descr="&#10;centipede.jpg                                                  00018B69Macintosh HD                   ABA78158:"/>
          <p:cNvPicPr>
            <a:picLocks noChangeAspect="1" noChangeArrowheads="1"/>
          </p:cNvPicPr>
          <p:nvPr/>
        </p:nvPicPr>
        <p:blipFill>
          <a:blip r:embed="rId2" cstate="print"/>
          <a:srcRect/>
          <a:stretch>
            <a:fillRect/>
          </a:stretch>
        </p:blipFill>
        <p:spPr bwMode="auto">
          <a:xfrm>
            <a:off x="4953000" y="2875549"/>
            <a:ext cx="6732984" cy="3476625"/>
          </a:xfrm>
          <a:prstGeom prst="rect">
            <a:avLst/>
          </a:prstGeom>
          <a:noFill/>
        </p:spPr>
      </p:pic>
    </p:spTree>
    <p:extLst>
      <p:ext uri="{BB962C8B-B14F-4D97-AF65-F5344CB8AC3E}">
        <p14:creationId xmlns:p14="http://schemas.microsoft.com/office/powerpoint/2010/main" val="60107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C9D1E-FE39-B5C0-D7DA-321E5A7805BB}"/>
            </a:ext>
          </a:extLst>
        </p:cNvPr>
        <p:cNvGrpSpPr/>
        <p:nvPr/>
      </p:nvGrpSpPr>
      <p:grpSpPr>
        <a:xfrm>
          <a:off x="0" y="0"/>
          <a:ext cx="0" cy="0"/>
          <a:chOff x="0" y="0"/>
          <a:chExt cx="0" cy="0"/>
        </a:xfrm>
      </p:grpSpPr>
      <p:sp>
        <p:nvSpPr>
          <p:cNvPr id="46082" name="Text Box 2">
            <a:extLst>
              <a:ext uri="{FF2B5EF4-FFF2-40B4-BE49-F238E27FC236}">
                <a16:creationId xmlns:a16="http://schemas.microsoft.com/office/drawing/2014/main" id="{928EB8F7-22FE-D384-EAFF-ADD111B9A5D7}"/>
              </a:ext>
            </a:extLst>
          </p:cNvPr>
          <p:cNvSpPr txBox="1">
            <a:spLocks noChangeArrowheads="1"/>
          </p:cNvSpPr>
          <p:nvPr/>
        </p:nvSpPr>
        <p:spPr bwMode="auto">
          <a:xfrm>
            <a:off x="1524000" y="0"/>
            <a:ext cx="9144000" cy="2308324"/>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pPr>
            <a:endParaRPr lang="en-US" altLang="en-US" sz="2400" b="1" dirty="0">
              <a:solidFill>
                <a:srgbClr val="FF9900"/>
              </a:solidFill>
              <a:latin typeface="Times" charset="0"/>
              <a:cs typeface="Times" charset="0"/>
            </a:endParaRPr>
          </a:p>
          <a:p>
            <a:pPr algn="l" rtl="0" eaLnBrk="0" fontAlgn="base" hangingPunct="0">
              <a:spcBef>
                <a:spcPct val="0"/>
              </a:spcBef>
              <a:spcAft>
                <a:spcPct val="0"/>
              </a:spcAft>
            </a:pPr>
            <a:r>
              <a:rPr lang="en-US" altLang="en-US" sz="2400" b="1" dirty="0">
                <a:solidFill>
                  <a:srgbClr val="C00000"/>
                </a:solidFill>
                <a:latin typeface="Times" charset="0"/>
                <a:cs typeface="Times" charset="0"/>
              </a:rPr>
              <a:t>Class Chilipoda (Centipedes)</a:t>
            </a: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latin typeface="Times" charset="0"/>
                <a:cs typeface="Times" charset="0"/>
              </a:rPr>
              <a:t>Serial segmented, flattened body and each segment has a pair of jointed appendages</a:t>
            </a:r>
          </a:p>
          <a:p>
            <a:pPr algn="l" rtl="0" eaLnBrk="0" fontAlgn="base" hangingPunct="0">
              <a:spcBef>
                <a:spcPct val="0"/>
              </a:spcBef>
              <a:spcAft>
                <a:spcPct val="0"/>
              </a:spcAft>
              <a:buFontTx/>
              <a:buChar char="•"/>
            </a:pPr>
            <a:r>
              <a:rPr lang="en-US" altLang="en-US" sz="2400" dirty="0">
                <a:latin typeface="Times" charset="0"/>
                <a:cs typeface="Times" charset="0"/>
              </a:rPr>
              <a:t> Active predators, killing their prey with </a:t>
            </a:r>
            <a:r>
              <a:rPr lang="en-US" altLang="en-US" sz="2400" b="1" dirty="0">
                <a:latin typeface="Times" charset="0"/>
                <a:cs typeface="Times" charset="0"/>
              </a:rPr>
              <a:t>poison claws, </a:t>
            </a:r>
            <a:r>
              <a:rPr lang="en-US" altLang="en-US" sz="2400" dirty="0">
                <a:latin typeface="Times" charset="0"/>
                <a:cs typeface="Times" charset="0"/>
              </a:rPr>
              <a:t>which are modified legs on first segment</a:t>
            </a:r>
            <a:endParaRPr lang="en-US" altLang="en-US" sz="2400" dirty="0">
              <a:latin typeface="Times" charset="0"/>
            </a:endParaRPr>
          </a:p>
        </p:txBody>
      </p:sp>
      <p:sp>
        <p:nvSpPr>
          <p:cNvPr id="46083" name="Text Box 3">
            <a:extLst>
              <a:ext uri="{FF2B5EF4-FFF2-40B4-BE49-F238E27FC236}">
                <a16:creationId xmlns:a16="http://schemas.microsoft.com/office/drawing/2014/main" id="{7B418539-E491-7081-5388-43290B7279E6}"/>
              </a:ext>
            </a:extLst>
          </p:cNvPr>
          <p:cNvSpPr txBox="1">
            <a:spLocks noChangeArrowheads="1"/>
          </p:cNvSpPr>
          <p:nvPr/>
        </p:nvSpPr>
        <p:spPr bwMode="auto">
          <a:xfrm>
            <a:off x="1524000" y="3810000"/>
            <a:ext cx="5029200" cy="45720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endParaRPr lang="en-US" altLang="en-US" sz="2400">
              <a:solidFill>
                <a:srgbClr val="FFFFFF"/>
              </a:solidFill>
              <a:latin typeface="Times" charset="0"/>
            </a:endParaRPr>
          </a:p>
        </p:txBody>
      </p:sp>
      <p:pic>
        <p:nvPicPr>
          <p:cNvPr id="46085" name="Picture 5" descr="&#10;centipede.jpg                                                  00018B69Macintosh HD                   ABA78158:">
            <a:extLst>
              <a:ext uri="{FF2B5EF4-FFF2-40B4-BE49-F238E27FC236}">
                <a16:creationId xmlns:a16="http://schemas.microsoft.com/office/drawing/2014/main" id="{4FB9EDDE-A2E0-327C-7DD9-D602A0E38FB5}"/>
              </a:ext>
            </a:extLst>
          </p:cNvPr>
          <p:cNvPicPr>
            <a:picLocks noChangeAspect="1" noChangeArrowheads="1"/>
          </p:cNvPicPr>
          <p:nvPr/>
        </p:nvPicPr>
        <p:blipFill>
          <a:blip r:embed="rId2" cstate="print"/>
          <a:srcRect/>
          <a:stretch>
            <a:fillRect/>
          </a:stretch>
        </p:blipFill>
        <p:spPr bwMode="auto">
          <a:xfrm>
            <a:off x="850232" y="3035052"/>
            <a:ext cx="4572000" cy="2781300"/>
          </a:xfrm>
          <a:prstGeom prst="rect">
            <a:avLst/>
          </a:prstGeom>
          <a:noFill/>
        </p:spPr>
      </p:pic>
      <p:pic>
        <p:nvPicPr>
          <p:cNvPr id="46086" name="Picture 6" descr="centipede2.jpg                                                 00018B69Macintosh HD                   ABA78158:">
            <a:extLst>
              <a:ext uri="{FF2B5EF4-FFF2-40B4-BE49-F238E27FC236}">
                <a16:creationId xmlns:a16="http://schemas.microsoft.com/office/drawing/2014/main" id="{DEF68391-25B3-A486-E82B-1EF62A51BEDF}"/>
              </a:ext>
            </a:extLst>
          </p:cNvPr>
          <p:cNvPicPr>
            <a:picLocks noChangeAspect="1" noChangeArrowheads="1"/>
          </p:cNvPicPr>
          <p:nvPr/>
        </p:nvPicPr>
        <p:blipFill>
          <a:blip r:embed="rId3" cstate="print"/>
          <a:srcRect/>
          <a:stretch>
            <a:fillRect/>
          </a:stretch>
        </p:blipFill>
        <p:spPr bwMode="auto">
          <a:xfrm>
            <a:off x="6477000" y="2996952"/>
            <a:ext cx="4864768" cy="2857500"/>
          </a:xfrm>
          <a:prstGeom prst="rect">
            <a:avLst/>
          </a:prstGeom>
          <a:noFill/>
        </p:spPr>
      </p:pic>
    </p:spTree>
    <p:extLst>
      <p:ext uri="{BB962C8B-B14F-4D97-AF65-F5344CB8AC3E}">
        <p14:creationId xmlns:p14="http://schemas.microsoft.com/office/powerpoint/2010/main" val="967335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E694-454A-CF49-5FB8-6307BCFAA00A}"/>
            </a:ext>
          </a:extLst>
        </p:cNvPr>
        <p:cNvGrpSpPr/>
        <p:nvPr/>
      </p:nvGrpSpPr>
      <p:grpSpPr>
        <a:xfrm>
          <a:off x="0" y="0"/>
          <a:ext cx="0" cy="0"/>
          <a:chOff x="0" y="0"/>
          <a:chExt cx="0" cy="0"/>
        </a:xfrm>
      </p:grpSpPr>
      <p:sp>
        <p:nvSpPr>
          <p:cNvPr id="47106" name="Text Box 2">
            <a:extLst>
              <a:ext uri="{FF2B5EF4-FFF2-40B4-BE49-F238E27FC236}">
                <a16:creationId xmlns:a16="http://schemas.microsoft.com/office/drawing/2014/main" id="{639A330D-9334-863C-797D-C08E5BFC4893}"/>
              </a:ext>
            </a:extLst>
          </p:cNvPr>
          <p:cNvSpPr txBox="1">
            <a:spLocks noChangeArrowheads="1"/>
          </p:cNvSpPr>
          <p:nvPr/>
        </p:nvSpPr>
        <p:spPr bwMode="auto">
          <a:xfrm>
            <a:off x="465221" y="352926"/>
            <a:ext cx="9036496" cy="2123658"/>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2400" b="1" dirty="0">
                <a:solidFill>
                  <a:srgbClr val="C00000"/>
                </a:solidFill>
                <a:latin typeface="Times" charset="0"/>
                <a:cs typeface="Times" charset="0"/>
              </a:rPr>
              <a:t>Class Diplopoda (Millipedes)</a:t>
            </a: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latin typeface="Times" charset="0"/>
                <a:cs typeface="Times" charset="0"/>
              </a:rPr>
              <a:t>Serially segmented, rounded body with 2 smaller pairs of legs per     segment</a:t>
            </a:r>
          </a:p>
          <a:p>
            <a:pPr algn="l" rtl="0" eaLnBrk="0" fontAlgn="base" hangingPunct="0">
              <a:spcBef>
                <a:spcPct val="0"/>
              </a:spcBef>
              <a:spcAft>
                <a:spcPct val="0"/>
              </a:spcAft>
              <a:buFontTx/>
              <a:buChar char="•"/>
            </a:pPr>
            <a:r>
              <a:rPr lang="en-US" altLang="en-US" sz="2400" dirty="0">
                <a:latin typeface="Times" charset="0"/>
                <a:cs typeface="Times" charset="0"/>
              </a:rPr>
              <a:t> Slow moving; feed on decaying plants</a:t>
            </a:r>
            <a:endParaRPr lang="en-US" altLang="en-US" sz="2400" dirty="0">
              <a:latin typeface="Times" charset="0"/>
            </a:endParaRPr>
          </a:p>
          <a:p>
            <a:pPr algn="l" rtl="0" eaLnBrk="0" fontAlgn="base" hangingPunct="0">
              <a:spcBef>
                <a:spcPct val="50000"/>
              </a:spcBef>
              <a:spcAft>
                <a:spcPct val="0"/>
              </a:spcAft>
            </a:pPr>
            <a:endParaRPr lang="en-US" altLang="en-US" sz="2400" dirty="0">
              <a:solidFill>
                <a:srgbClr val="FFFFFF"/>
              </a:solidFill>
              <a:latin typeface="Times" charset="0"/>
            </a:endParaRPr>
          </a:p>
        </p:txBody>
      </p:sp>
      <p:pic>
        <p:nvPicPr>
          <p:cNvPr id="47107" name="Picture 3" descr="meillipede.jpg                                                 00018B69Macintosh HD                   ABA78158:">
            <a:extLst>
              <a:ext uri="{FF2B5EF4-FFF2-40B4-BE49-F238E27FC236}">
                <a16:creationId xmlns:a16="http://schemas.microsoft.com/office/drawing/2014/main" id="{EF982893-7273-4ABE-891A-4080F17647A0}"/>
              </a:ext>
            </a:extLst>
          </p:cNvPr>
          <p:cNvPicPr>
            <a:picLocks noChangeAspect="1" noChangeArrowheads="1"/>
          </p:cNvPicPr>
          <p:nvPr/>
        </p:nvPicPr>
        <p:blipFill>
          <a:blip r:embed="rId2" cstate="print"/>
          <a:srcRect/>
          <a:stretch>
            <a:fillRect/>
          </a:stretch>
        </p:blipFill>
        <p:spPr bwMode="auto">
          <a:xfrm>
            <a:off x="609600" y="2895600"/>
            <a:ext cx="5486400" cy="3257550"/>
          </a:xfrm>
          <a:prstGeom prst="rect">
            <a:avLst/>
          </a:prstGeom>
          <a:noFill/>
        </p:spPr>
      </p:pic>
      <p:pic>
        <p:nvPicPr>
          <p:cNvPr id="47108" name="Picture 4" descr="&#10;millipede.jpg                                                  00018B69Macintosh HD                   ABA78158:">
            <a:extLst>
              <a:ext uri="{FF2B5EF4-FFF2-40B4-BE49-F238E27FC236}">
                <a16:creationId xmlns:a16="http://schemas.microsoft.com/office/drawing/2014/main" id="{D7496367-74F4-7086-8BE5-D2C2D9C042EE}"/>
              </a:ext>
            </a:extLst>
          </p:cNvPr>
          <p:cNvPicPr>
            <a:picLocks noChangeAspect="1" noChangeArrowheads="1"/>
          </p:cNvPicPr>
          <p:nvPr/>
        </p:nvPicPr>
        <p:blipFill>
          <a:blip r:embed="rId3" cstate="print"/>
          <a:srcRect/>
          <a:stretch>
            <a:fillRect/>
          </a:stretch>
        </p:blipFill>
        <p:spPr bwMode="auto">
          <a:xfrm>
            <a:off x="6456039" y="2974975"/>
            <a:ext cx="4845623" cy="3098800"/>
          </a:xfrm>
          <a:prstGeom prst="rect">
            <a:avLst/>
          </a:prstGeom>
          <a:noFill/>
        </p:spPr>
      </p:pic>
    </p:spTree>
    <p:extLst>
      <p:ext uri="{BB962C8B-B14F-4D97-AF65-F5344CB8AC3E}">
        <p14:creationId xmlns:p14="http://schemas.microsoft.com/office/powerpoint/2010/main" val="2951314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596FD-08B7-3CED-367C-152AD7BA29C2}"/>
            </a:ext>
          </a:extLst>
        </p:cNvPr>
        <p:cNvGrpSpPr/>
        <p:nvPr/>
      </p:nvGrpSpPr>
      <p:grpSpPr>
        <a:xfrm>
          <a:off x="0" y="0"/>
          <a:ext cx="0" cy="0"/>
          <a:chOff x="0" y="0"/>
          <a:chExt cx="0" cy="0"/>
        </a:xfrm>
      </p:grpSpPr>
      <p:sp>
        <p:nvSpPr>
          <p:cNvPr id="30722" name="Text Box 2">
            <a:extLst>
              <a:ext uri="{FF2B5EF4-FFF2-40B4-BE49-F238E27FC236}">
                <a16:creationId xmlns:a16="http://schemas.microsoft.com/office/drawing/2014/main" id="{37AB021F-BE29-E686-87B5-FAF8983C18A5}"/>
              </a:ext>
            </a:extLst>
          </p:cNvPr>
          <p:cNvSpPr txBox="1">
            <a:spLocks noChangeArrowheads="1"/>
          </p:cNvSpPr>
          <p:nvPr/>
        </p:nvSpPr>
        <p:spPr bwMode="auto">
          <a:xfrm>
            <a:off x="513347" y="369564"/>
            <a:ext cx="11301664" cy="2739211"/>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pPr>
            <a:r>
              <a:rPr lang="en-US" altLang="en-US" sz="2800" b="1" dirty="0">
                <a:solidFill>
                  <a:srgbClr val="C00000"/>
                </a:solidFill>
                <a:latin typeface="Times" charset="0"/>
                <a:cs typeface="Times" charset="0"/>
              </a:rPr>
              <a:t>Class Insecta</a:t>
            </a:r>
            <a:endParaRPr lang="en-US" altLang="en-US" sz="2400" dirty="0">
              <a:solidFill>
                <a:srgbClr val="C00000"/>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latin typeface="Times" charset="0"/>
                <a:cs typeface="Times" charset="0"/>
              </a:rPr>
              <a:t>Body is divided into 3 parts: the head, thorax and the abdomen.</a:t>
            </a:r>
          </a:p>
          <a:p>
            <a:pPr algn="l" rtl="0" eaLnBrk="0" fontAlgn="base" hangingPunct="0">
              <a:spcBef>
                <a:spcPct val="0"/>
              </a:spcBef>
              <a:spcAft>
                <a:spcPct val="0"/>
              </a:spcAft>
            </a:pPr>
            <a:r>
              <a:rPr lang="en-US" altLang="en-US" sz="2400" dirty="0">
                <a:solidFill>
                  <a:srgbClr val="C00000"/>
                </a:solidFill>
                <a:latin typeface="Times" charset="0"/>
                <a:cs typeface="Times" charset="0"/>
              </a:rPr>
              <a:t>*</a:t>
            </a:r>
            <a:r>
              <a:rPr lang="en-US" altLang="en-US" sz="2400" dirty="0">
                <a:latin typeface="Times" charset="0"/>
                <a:cs typeface="Times" charset="0"/>
              </a:rPr>
              <a:t> </a:t>
            </a:r>
            <a:r>
              <a:rPr lang="en-US" altLang="en-US" sz="2400" b="1" dirty="0">
                <a:solidFill>
                  <a:srgbClr val="C00000"/>
                </a:solidFill>
                <a:latin typeface="Times" charset="0"/>
                <a:cs typeface="Times" charset="0"/>
              </a:rPr>
              <a:t>Head</a:t>
            </a:r>
            <a:r>
              <a:rPr lang="en-US" altLang="en-US" sz="2400" b="1" dirty="0">
                <a:latin typeface="Times" charset="0"/>
                <a:cs typeface="Times" charset="0"/>
              </a:rPr>
              <a:t> </a:t>
            </a:r>
            <a:r>
              <a:rPr lang="en-US" altLang="en-US" sz="2400" dirty="0">
                <a:latin typeface="Times" charset="0"/>
                <a:cs typeface="Times" charset="0"/>
              </a:rPr>
              <a:t>has one pair of antennae, a pair of compound eyes and several sets of simple eyes</a:t>
            </a:r>
          </a:p>
          <a:p>
            <a:pPr algn="l" rtl="0" eaLnBrk="0" fontAlgn="base" hangingPunct="0">
              <a:spcBef>
                <a:spcPct val="0"/>
              </a:spcBef>
              <a:spcAft>
                <a:spcPct val="0"/>
              </a:spcAft>
              <a:buFontTx/>
              <a:buChar char="•"/>
            </a:pPr>
            <a:r>
              <a:rPr lang="en-US" altLang="en-US" sz="2400" dirty="0">
                <a:latin typeface="Times" charset="0"/>
                <a:cs typeface="Times" charset="0"/>
              </a:rPr>
              <a:t> Mouthparts: a pair of mandibles, and two pairs of maxillae</a:t>
            </a:r>
          </a:p>
          <a:p>
            <a:pPr algn="l" rtl="0" eaLnBrk="0" fontAlgn="base" hangingPunct="0">
              <a:spcBef>
                <a:spcPct val="0"/>
              </a:spcBef>
              <a:spcAft>
                <a:spcPct val="0"/>
              </a:spcAft>
              <a:buFontTx/>
              <a:buChar char="•"/>
            </a:pPr>
            <a:r>
              <a:rPr lang="en-US" altLang="en-US" sz="2400" dirty="0">
                <a:latin typeface="Times" charset="0"/>
                <a:cs typeface="Times" charset="0"/>
              </a:rPr>
              <a:t> One pair of maxillae are fused together to form a lower lip - </a:t>
            </a:r>
            <a:r>
              <a:rPr lang="en-US" altLang="en-US" sz="2400" b="1" dirty="0">
                <a:latin typeface="Times" charset="0"/>
                <a:cs typeface="Times" charset="0"/>
              </a:rPr>
              <a:t>labium</a:t>
            </a:r>
          </a:p>
          <a:p>
            <a:pPr algn="l" rtl="0" eaLnBrk="0" fontAlgn="base" hangingPunct="0">
              <a:spcBef>
                <a:spcPct val="0"/>
              </a:spcBef>
              <a:spcAft>
                <a:spcPct val="0"/>
              </a:spcAft>
              <a:buFontTx/>
              <a:buChar char="•"/>
            </a:pPr>
            <a:r>
              <a:rPr lang="en-US" altLang="en-US" sz="2400" dirty="0">
                <a:latin typeface="Times" charset="0"/>
                <a:cs typeface="Times" charset="0"/>
              </a:rPr>
              <a:t> An upper lip - </a:t>
            </a:r>
            <a:r>
              <a:rPr lang="en-US" altLang="en-US" sz="2400" b="1" dirty="0">
                <a:latin typeface="Times" charset="0"/>
                <a:cs typeface="Times" charset="0"/>
              </a:rPr>
              <a:t>labrum </a:t>
            </a:r>
            <a:r>
              <a:rPr lang="en-US" altLang="en-US" sz="2400" dirty="0">
                <a:latin typeface="Times" charset="0"/>
                <a:cs typeface="Times" charset="0"/>
              </a:rPr>
              <a:t>- formed from an extension of the head</a:t>
            </a:r>
          </a:p>
          <a:p>
            <a:pPr algn="l" rtl="0" eaLnBrk="0" fontAlgn="base" hangingPunct="0">
              <a:spcBef>
                <a:spcPct val="0"/>
              </a:spcBef>
              <a:spcAft>
                <a:spcPct val="0"/>
              </a:spcAft>
            </a:pPr>
            <a:r>
              <a:rPr lang="en-US" altLang="en-US" sz="2400" dirty="0">
                <a:latin typeface="Times" charset="0"/>
                <a:cs typeface="Times" charset="0"/>
              </a:rPr>
              <a:t> </a:t>
            </a:r>
            <a:endParaRPr lang="en-US" altLang="en-US" sz="2400" dirty="0">
              <a:latin typeface="Times" charset="0"/>
            </a:endParaRPr>
          </a:p>
        </p:txBody>
      </p:sp>
      <p:pic>
        <p:nvPicPr>
          <p:cNvPr id="30723" name="Picture 3" descr="grasshopper2.jpg                                               00018B69Macintosh HD                   ABA78158:">
            <a:extLst>
              <a:ext uri="{FF2B5EF4-FFF2-40B4-BE49-F238E27FC236}">
                <a16:creationId xmlns:a16="http://schemas.microsoft.com/office/drawing/2014/main" id="{F5BD37A2-A5CA-0BFE-38C8-B2CB192F8EA5}"/>
              </a:ext>
            </a:extLst>
          </p:cNvPr>
          <p:cNvPicPr>
            <a:picLocks noChangeAspect="1" noChangeArrowheads="1"/>
          </p:cNvPicPr>
          <p:nvPr/>
        </p:nvPicPr>
        <p:blipFill>
          <a:blip r:embed="rId2" cstate="print"/>
          <a:srcRect/>
          <a:stretch>
            <a:fillRect/>
          </a:stretch>
        </p:blipFill>
        <p:spPr bwMode="auto">
          <a:xfrm>
            <a:off x="2423592" y="3068961"/>
            <a:ext cx="6552728" cy="3419475"/>
          </a:xfrm>
          <a:prstGeom prst="rect">
            <a:avLst/>
          </a:prstGeom>
          <a:noFill/>
        </p:spPr>
      </p:pic>
    </p:spTree>
    <p:extLst>
      <p:ext uri="{BB962C8B-B14F-4D97-AF65-F5344CB8AC3E}">
        <p14:creationId xmlns:p14="http://schemas.microsoft.com/office/powerpoint/2010/main" val="31630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063552" y="142680"/>
            <a:ext cx="7772400" cy="1143000"/>
          </a:xfrm>
        </p:spPr>
        <p:txBody>
          <a:bodyPr/>
          <a:lstStyle/>
          <a:p>
            <a:r>
              <a:rPr lang="en-US" sz="4000" dirty="0"/>
              <a:t>Advantages &amp; Disadvantages of the Exoskeleton</a:t>
            </a:r>
          </a:p>
        </p:txBody>
      </p:sp>
      <p:sp>
        <p:nvSpPr>
          <p:cNvPr id="8197" name="Rectangle 5"/>
          <p:cNvSpPr>
            <a:spLocks noGrp="1" noChangeArrowheads="1"/>
          </p:cNvSpPr>
          <p:nvPr>
            <p:ph type="body" sz="half" idx="1"/>
          </p:nvPr>
        </p:nvSpPr>
        <p:spPr>
          <a:xfrm>
            <a:off x="1742630" y="1556793"/>
            <a:ext cx="4353371" cy="2973709"/>
          </a:xfrm>
        </p:spPr>
        <p:txBody>
          <a:bodyPr/>
          <a:lstStyle/>
          <a:p>
            <a:r>
              <a:rPr lang="en-US" dirty="0">
                <a:solidFill>
                  <a:schemeClr val="accent4">
                    <a:lumMod val="10000"/>
                  </a:schemeClr>
                </a:solidFill>
              </a:rPr>
              <a:t>Advantages</a:t>
            </a:r>
          </a:p>
          <a:p>
            <a:pPr lvl="1"/>
            <a:r>
              <a:rPr lang="en-US" dirty="0">
                <a:solidFill>
                  <a:schemeClr val="accent4">
                    <a:lumMod val="10000"/>
                  </a:schemeClr>
                </a:solidFill>
              </a:rPr>
              <a:t>Protection</a:t>
            </a:r>
          </a:p>
          <a:p>
            <a:pPr lvl="1"/>
            <a:r>
              <a:rPr lang="en-US" dirty="0">
                <a:solidFill>
                  <a:schemeClr val="accent4">
                    <a:lumMod val="10000"/>
                  </a:schemeClr>
                </a:solidFill>
              </a:rPr>
              <a:t>Support</a:t>
            </a:r>
          </a:p>
          <a:p>
            <a:pPr lvl="1"/>
            <a:r>
              <a:rPr lang="en-US" dirty="0">
                <a:solidFill>
                  <a:schemeClr val="accent4">
                    <a:lumMod val="10000"/>
                  </a:schemeClr>
                </a:solidFill>
              </a:rPr>
              <a:t>Site for muscle attachment</a:t>
            </a:r>
          </a:p>
          <a:p>
            <a:pPr lvl="1"/>
            <a:r>
              <a:rPr lang="en-US" dirty="0">
                <a:solidFill>
                  <a:schemeClr val="accent4">
                    <a:lumMod val="10000"/>
                  </a:schemeClr>
                </a:solidFill>
              </a:rPr>
              <a:t>Flexible at the joints</a:t>
            </a:r>
          </a:p>
        </p:txBody>
      </p:sp>
      <p:sp>
        <p:nvSpPr>
          <p:cNvPr id="8198" name="Rectangle 6"/>
          <p:cNvSpPr>
            <a:spLocks noGrp="1" noChangeArrowheads="1"/>
          </p:cNvSpPr>
          <p:nvPr>
            <p:ph type="body" sz="half" idx="2"/>
          </p:nvPr>
        </p:nvSpPr>
        <p:spPr>
          <a:xfrm>
            <a:off x="6344915" y="1443608"/>
            <a:ext cx="3810000" cy="2057400"/>
          </a:xfrm>
        </p:spPr>
        <p:txBody>
          <a:bodyPr/>
          <a:lstStyle/>
          <a:p>
            <a:r>
              <a:rPr lang="en-US" dirty="0">
                <a:solidFill>
                  <a:schemeClr val="accent4">
                    <a:lumMod val="10000"/>
                  </a:schemeClr>
                </a:solidFill>
              </a:rPr>
              <a:t>Disadvantages</a:t>
            </a:r>
          </a:p>
          <a:p>
            <a:pPr lvl="1"/>
            <a:r>
              <a:rPr lang="en-US" dirty="0">
                <a:solidFill>
                  <a:schemeClr val="accent4">
                    <a:lumMod val="10000"/>
                  </a:schemeClr>
                </a:solidFill>
              </a:rPr>
              <a:t>Heavy </a:t>
            </a:r>
          </a:p>
          <a:p>
            <a:pPr lvl="1"/>
            <a:r>
              <a:rPr lang="en-US" dirty="0">
                <a:solidFill>
                  <a:schemeClr val="accent4">
                    <a:lumMod val="10000"/>
                  </a:schemeClr>
                </a:solidFill>
              </a:rPr>
              <a:t>Growth limiting factor</a:t>
            </a:r>
          </a:p>
          <a:p>
            <a:pPr lvl="1"/>
            <a:r>
              <a:rPr lang="en-US" dirty="0">
                <a:solidFill>
                  <a:schemeClr val="accent4">
                    <a:lumMod val="10000"/>
                  </a:schemeClr>
                </a:solidFill>
              </a:rPr>
              <a:t>Must be molted</a:t>
            </a:r>
          </a:p>
          <a:p>
            <a:pPr lvl="1"/>
            <a:endParaRPr lang="en-US" dirty="0"/>
          </a:p>
        </p:txBody>
      </p:sp>
      <p:pic>
        <p:nvPicPr>
          <p:cNvPr id="2" name="Picture 2" descr="19_10">
            <a:extLst>
              <a:ext uri="{FF2B5EF4-FFF2-40B4-BE49-F238E27FC236}">
                <a16:creationId xmlns:a16="http://schemas.microsoft.com/office/drawing/2014/main" id="{05D1ABFF-0F03-A451-1E98-18E4F8166EBE}"/>
              </a:ext>
            </a:extLst>
          </p:cNvPr>
          <p:cNvPicPr>
            <a:picLocks noChangeAspect="1" noChangeArrowheads="1"/>
          </p:cNvPicPr>
          <p:nvPr/>
        </p:nvPicPr>
        <p:blipFill>
          <a:blip r:embed="rId2" cstate="print"/>
          <a:srcRect/>
          <a:stretch>
            <a:fillRect/>
          </a:stretch>
        </p:blipFill>
        <p:spPr bwMode="auto">
          <a:xfrm>
            <a:off x="6088241" y="3181435"/>
            <a:ext cx="4968552" cy="3240360"/>
          </a:xfrm>
          <a:prstGeom prst="rect">
            <a:avLst/>
          </a:prstGeom>
          <a:noFill/>
          <a:ln w="9525">
            <a:noFill/>
            <a:miter lim="800000"/>
            <a:headEnd/>
            <a:tailEnd/>
          </a:ln>
          <a:effectLst/>
        </p:spPr>
      </p:pic>
    </p:spTree>
    <p:extLst>
      <p:ext uri="{BB962C8B-B14F-4D97-AF65-F5344CB8AC3E}">
        <p14:creationId xmlns:p14="http://schemas.microsoft.com/office/powerpoint/2010/main" val="2688519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16BE3-2ED1-9DB2-0910-4AA50FAF26BA}"/>
            </a:ext>
          </a:extLst>
        </p:cNvPr>
        <p:cNvGrpSpPr/>
        <p:nvPr/>
      </p:nvGrpSpPr>
      <p:grpSpPr>
        <a:xfrm>
          <a:off x="0" y="0"/>
          <a:ext cx="0" cy="0"/>
          <a:chOff x="0" y="0"/>
          <a:chExt cx="0" cy="0"/>
        </a:xfrm>
      </p:grpSpPr>
      <p:sp>
        <p:nvSpPr>
          <p:cNvPr id="4" name="عنوان 3">
            <a:extLst>
              <a:ext uri="{FF2B5EF4-FFF2-40B4-BE49-F238E27FC236}">
                <a16:creationId xmlns:a16="http://schemas.microsoft.com/office/drawing/2014/main" id="{1459E90D-1225-AB93-91C0-7DC12B6C34BB}"/>
              </a:ext>
            </a:extLst>
          </p:cNvPr>
          <p:cNvSpPr>
            <a:spLocks noGrp="1"/>
          </p:cNvSpPr>
          <p:nvPr>
            <p:ph type="title"/>
          </p:nvPr>
        </p:nvSpPr>
        <p:spPr>
          <a:xfrm>
            <a:off x="577516" y="272716"/>
            <a:ext cx="11020926" cy="6024796"/>
          </a:xfrm>
        </p:spPr>
        <p:txBody>
          <a:bodyPr>
            <a:normAutofit/>
          </a:bodyPr>
          <a:lstStyle/>
          <a:p>
            <a:pPr algn="l"/>
            <a:r>
              <a:rPr lang="en-US" b="1" dirty="0">
                <a:solidFill>
                  <a:srgbClr val="C00000"/>
                </a:solidFill>
              </a:rPr>
              <a:t>*Thorax </a:t>
            </a:r>
            <a:br>
              <a:rPr lang="en-US" dirty="0"/>
            </a:br>
            <a:r>
              <a:rPr lang="en-US" b="1" dirty="0"/>
              <a:t>Wings</a:t>
            </a:r>
            <a:r>
              <a:rPr lang="en-US" dirty="0"/>
              <a:t> - </a:t>
            </a:r>
            <a:r>
              <a:rPr lang="en-US" sz="2700" dirty="0"/>
              <a:t>most insects have wings .However ,not all insects with wings can fly. Wings are attached to the thorax region of an insect's body. Insects have 4 wings(2 wings on each side of their body).</a:t>
            </a:r>
            <a:br>
              <a:rPr lang="en-US" sz="2700" dirty="0"/>
            </a:br>
            <a:r>
              <a:rPr lang="en-US" b="1" dirty="0"/>
              <a:t>Six legs</a:t>
            </a:r>
            <a:r>
              <a:rPr lang="en-US" dirty="0"/>
              <a:t>- </a:t>
            </a:r>
            <a:r>
              <a:rPr lang="en-US" sz="2700" dirty="0"/>
              <a:t>Insects have 6 legs. Their legs are attached to the thorax region of their body.</a:t>
            </a:r>
            <a:br>
              <a:rPr lang="en-US" sz="2700" dirty="0"/>
            </a:br>
            <a:r>
              <a:rPr lang="en-US" b="1" dirty="0">
                <a:solidFill>
                  <a:srgbClr val="C00000"/>
                </a:solidFill>
              </a:rPr>
              <a:t> *Abdomen</a:t>
            </a:r>
            <a:br>
              <a:rPr lang="en-US" dirty="0"/>
            </a:br>
            <a:r>
              <a:rPr lang="en-US" dirty="0"/>
              <a:t> </a:t>
            </a:r>
            <a:r>
              <a:rPr lang="en-US" sz="2700" dirty="0"/>
              <a:t>The basic number of abdominal segments in insects is 11plus a telson which bears anus.</a:t>
            </a:r>
            <a:br>
              <a:rPr lang="en-US" sz="2700" dirty="0"/>
            </a:br>
            <a:r>
              <a:rPr lang="en-US" sz="2700" dirty="0"/>
              <a:t>On eight and nineth segment of female and nineth segment of male, the appendages are modified as external organs of reproduction or genitalia.</a:t>
            </a:r>
            <a:endParaRPr lang="ar-IQ" sz="2700" dirty="0"/>
          </a:p>
        </p:txBody>
      </p:sp>
    </p:spTree>
    <p:extLst>
      <p:ext uri="{BB962C8B-B14F-4D97-AF65-F5344CB8AC3E}">
        <p14:creationId xmlns:p14="http://schemas.microsoft.com/office/powerpoint/2010/main" val="1985713753"/>
      </p:ext>
    </p:extLst>
  </p:cSld>
  <p:clrMapOvr>
    <a:masterClrMapping/>
  </p:clrMapOvr>
  <p:transition>
    <p:push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F5F1-6A49-F8F9-3DBE-AD33F6AA1032}"/>
            </a:ext>
          </a:extLst>
        </p:cNvPr>
        <p:cNvGrpSpPr/>
        <p:nvPr/>
      </p:nvGrpSpPr>
      <p:grpSpPr>
        <a:xfrm>
          <a:off x="0" y="0"/>
          <a:ext cx="0" cy="0"/>
          <a:chOff x="0" y="0"/>
          <a:chExt cx="0" cy="0"/>
        </a:xfrm>
      </p:grpSpPr>
      <p:sp>
        <p:nvSpPr>
          <p:cNvPr id="48130" name="Text Box 2">
            <a:extLst>
              <a:ext uri="{FF2B5EF4-FFF2-40B4-BE49-F238E27FC236}">
                <a16:creationId xmlns:a16="http://schemas.microsoft.com/office/drawing/2014/main" id="{3F95B02D-749A-B583-C2D8-EDD090CC7199}"/>
              </a:ext>
            </a:extLst>
          </p:cNvPr>
          <p:cNvSpPr txBox="1">
            <a:spLocks noChangeArrowheads="1"/>
          </p:cNvSpPr>
          <p:nvPr/>
        </p:nvSpPr>
        <p:spPr bwMode="auto">
          <a:xfrm>
            <a:off x="810126" y="376989"/>
            <a:ext cx="9978190" cy="1569660"/>
          </a:xfrm>
          <a:prstGeom prst="rect">
            <a:avLst/>
          </a:prstGeom>
          <a:noFill/>
          <a:ln w="9525">
            <a:noFill/>
            <a:miter lim="800000"/>
            <a:headEnd/>
            <a:tailEnd/>
          </a:ln>
          <a:effectLst/>
        </p:spPr>
        <p:txBody>
          <a:bodyPr wrap="square">
            <a:spAutoFit/>
          </a:bodyPr>
          <a:lstStyle/>
          <a:p>
            <a:pPr algn="l"/>
            <a:r>
              <a:rPr lang="en-US" altLang="en-US" sz="2400" dirty="0">
                <a:latin typeface="Times" charset="0"/>
                <a:cs typeface="Times" charset="0"/>
              </a:rPr>
              <a:t>Mouthparts are highly modified depending on the group you are   discussing                       </a:t>
            </a:r>
          </a:p>
          <a:p>
            <a:pPr algn="l"/>
            <a:r>
              <a:rPr lang="ar-IQ" altLang="en-US" sz="2400" dirty="0">
                <a:latin typeface="Times" charset="0"/>
                <a:cs typeface="Times" charset="0"/>
              </a:rPr>
              <a:t>  </a:t>
            </a:r>
            <a:r>
              <a:rPr lang="en-US" altLang="en-US" sz="2400" dirty="0">
                <a:latin typeface="Times" charset="0"/>
                <a:cs typeface="Times" charset="0"/>
              </a:rPr>
              <a:t> Mosquitoes have pointed mouthparts for piercing and sucking; grasshoppers have mouthparts that are well adapted for chewing; butterflies for siphoning; flies for sponging</a:t>
            </a:r>
          </a:p>
        </p:txBody>
      </p:sp>
      <p:pic>
        <p:nvPicPr>
          <p:cNvPr id="48132" name="Picture 4" descr="mouthparts.jpg                                                 00018B69Macintosh HD                   ABA78158:">
            <a:extLst>
              <a:ext uri="{FF2B5EF4-FFF2-40B4-BE49-F238E27FC236}">
                <a16:creationId xmlns:a16="http://schemas.microsoft.com/office/drawing/2014/main" id="{0749F418-5D4C-B0F1-67F2-8872E62B2C61}"/>
              </a:ext>
            </a:extLst>
          </p:cNvPr>
          <p:cNvPicPr>
            <a:picLocks noChangeAspect="1" noChangeArrowheads="1"/>
          </p:cNvPicPr>
          <p:nvPr/>
        </p:nvPicPr>
        <p:blipFill>
          <a:blip r:embed="rId2" cstate="print"/>
          <a:srcRect/>
          <a:stretch>
            <a:fillRect/>
          </a:stretch>
        </p:blipFill>
        <p:spPr bwMode="auto">
          <a:xfrm>
            <a:off x="1524000" y="2566737"/>
            <a:ext cx="8964488" cy="3681663"/>
          </a:xfrm>
          <a:prstGeom prst="rect">
            <a:avLst/>
          </a:prstGeom>
          <a:noFill/>
        </p:spPr>
      </p:pic>
      <p:pic>
        <p:nvPicPr>
          <p:cNvPr id="2" name="Picture 7" descr="butterfly2">
            <a:extLst>
              <a:ext uri="{FF2B5EF4-FFF2-40B4-BE49-F238E27FC236}">
                <a16:creationId xmlns:a16="http://schemas.microsoft.com/office/drawing/2014/main" id="{D44FCC40-A7D6-3EF1-D127-1B76C882F4A2}"/>
              </a:ext>
            </a:extLst>
          </p:cNvPr>
          <p:cNvPicPr>
            <a:picLocks noChangeAspect="1" noChangeArrowheads="1" noCrop="1"/>
          </p:cNvPicPr>
          <p:nvPr/>
        </p:nvPicPr>
        <p:blipFill>
          <a:blip r:embed="rId3" cstate="print"/>
          <a:srcRect/>
          <a:stretch>
            <a:fillRect/>
          </a:stretch>
        </p:blipFill>
        <p:spPr bwMode="auto">
          <a:xfrm>
            <a:off x="8400256" y="2642909"/>
            <a:ext cx="2160240" cy="1938991"/>
          </a:xfrm>
          <a:prstGeom prst="rect">
            <a:avLst/>
          </a:prstGeom>
          <a:noFill/>
        </p:spPr>
      </p:pic>
    </p:spTree>
    <p:extLst>
      <p:ext uri="{BB962C8B-B14F-4D97-AF65-F5344CB8AC3E}">
        <p14:creationId xmlns:p14="http://schemas.microsoft.com/office/powerpoint/2010/main" val="1446763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title"/>
          </p:nvPr>
        </p:nvSpPr>
        <p:spPr>
          <a:xfrm>
            <a:off x="1082843" y="5017168"/>
            <a:ext cx="8229600" cy="1143000"/>
          </a:xfrm>
        </p:spPr>
        <p:txBody>
          <a:bodyPr/>
          <a:lstStyle/>
          <a:p>
            <a:r>
              <a:rPr lang="en-US" sz="6600" dirty="0">
                <a:solidFill>
                  <a:srgbClr val="000099"/>
                </a:solidFill>
              </a:rPr>
              <a:t>The End</a:t>
            </a:r>
          </a:p>
        </p:txBody>
      </p:sp>
      <p:sp>
        <p:nvSpPr>
          <p:cNvPr id="5" name="Slide Number Placeholder 4"/>
          <p:cNvSpPr>
            <a:spLocks noGrp="1"/>
          </p:cNvSpPr>
          <p:nvPr>
            <p:ph type="sldNum" sz="quarter" idx="4294967295"/>
          </p:nvPr>
        </p:nvSpPr>
        <p:spPr>
          <a:xfrm>
            <a:off x="8534400" y="6245225"/>
            <a:ext cx="2133600" cy="476250"/>
          </a:xfrm>
          <a:prstGeom prst="rect">
            <a:avLst/>
          </a:prstGeom>
        </p:spPr>
        <p:txBody>
          <a:bodyPr/>
          <a:lstStyle/>
          <a:p>
            <a:fld id="{DF2E4689-D8CC-424B-95DD-92BFF4F13DF7}" type="slidenum">
              <a:rPr lang="en-US">
                <a:solidFill>
                  <a:srgbClr val="000000"/>
                </a:solidFill>
              </a:rPr>
              <a:pPr/>
              <a:t>62</a:t>
            </a:fld>
            <a:endParaRPr lang="en-US">
              <a:solidFill>
                <a:srgbClr val="000000"/>
              </a:solidFill>
            </a:endParaRPr>
          </a:p>
        </p:txBody>
      </p:sp>
      <p:pic>
        <p:nvPicPr>
          <p:cNvPr id="108548" name="Picture 4" descr="Tarantula_end"/>
          <p:cNvPicPr>
            <a:picLocks noChangeAspect="1" noChangeArrowheads="1"/>
          </p:cNvPicPr>
          <p:nvPr/>
        </p:nvPicPr>
        <p:blipFill>
          <a:blip r:embed="rId2" cstate="print"/>
          <a:srcRect/>
          <a:stretch>
            <a:fillRect/>
          </a:stretch>
        </p:blipFill>
        <p:spPr bwMode="auto">
          <a:xfrm>
            <a:off x="4146884" y="697832"/>
            <a:ext cx="4981073" cy="4077619"/>
          </a:xfrm>
          <a:prstGeom prst="rect">
            <a:avLst/>
          </a:prstGeom>
          <a:noFill/>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25116" y="194736"/>
            <a:ext cx="11325726" cy="3108543"/>
          </a:xfrm>
          <a:prstGeom prst="rect">
            <a:avLst/>
          </a:prstGeom>
          <a:noFill/>
          <a:ln w="9525">
            <a:noFill/>
            <a:miter lim="800000"/>
            <a:headEnd/>
            <a:tailEnd/>
          </a:ln>
          <a:effectLst/>
        </p:spPr>
        <p:txBody>
          <a:bodyPr wrap="square">
            <a:spAutoFit/>
          </a:bodyPr>
          <a:lstStyle/>
          <a:p>
            <a:pPr algn="l" rtl="0" eaLnBrk="0" fontAlgn="base" hangingPunct="0">
              <a:spcBef>
                <a:spcPct val="50000"/>
              </a:spcBef>
              <a:spcAft>
                <a:spcPct val="0"/>
              </a:spcAft>
            </a:pPr>
            <a:r>
              <a:rPr lang="en-US" altLang="en-US" sz="2800" b="1" dirty="0">
                <a:solidFill>
                  <a:schemeClr val="tx2">
                    <a:lumMod val="50000"/>
                  </a:schemeClr>
                </a:solidFill>
                <a:latin typeface="Times" charset="0"/>
              </a:rPr>
              <a:t>Structure of the Exoskeleton</a:t>
            </a:r>
          </a:p>
          <a:p>
            <a:pPr algn="l" rtl="0" eaLnBrk="0" fontAlgn="base" hangingPunct="0">
              <a:spcBef>
                <a:spcPct val="0"/>
              </a:spcBef>
              <a:spcAft>
                <a:spcPct val="0"/>
              </a:spcAft>
            </a:pPr>
            <a:endParaRPr lang="en-US" altLang="en-US" sz="2400" dirty="0">
              <a:solidFill>
                <a:srgbClr val="FFFFFF"/>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rgbClr val="FFFFFF"/>
                </a:solidFill>
                <a:latin typeface="Times" charset="0"/>
                <a:cs typeface="Times" charset="0"/>
              </a:rPr>
              <a:t> </a:t>
            </a:r>
            <a:r>
              <a:rPr lang="en-US" altLang="en-US" sz="2400" dirty="0">
                <a:solidFill>
                  <a:schemeClr val="accent4">
                    <a:lumMod val="10000"/>
                  </a:schemeClr>
                </a:solidFill>
                <a:latin typeface="Times" charset="0"/>
                <a:cs typeface="Times" charset="0"/>
              </a:rPr>
              <a:t>Composed of the polysaccharide </a:t>
            </a:r>
            <a:r>
              <a:rPr lang="en-US" altLang="en-US" sz="2400" i="1" dirty="0">
                <a:solidFill>
                  <a:schemeClr val="accent4">
                    <a:lumMod val="10000"/>
                  </a:schemeClr>
                </a:solidFill>
                <a:latin typeface="Times" charset="0"/>
                <a:cs typeface="Times" charset="0"/>
              </a:rPr>
              <a:t>chitin </a:t>
            </a:r>
            <a:r>
              <a:rPr lang="en-US" altLang="en-US" sz="2400" dirty="0">
                <a:solidFill>
                  <a:schemeClr val="accent4">
                    <a:lumMod val="10000"/>
                  </a:schemeClr>
                </a:solidFill>
                <a:latin typeface="Times" charset="0"/>
                <a:cs typeface="Times" charset="0"/>
              </a:rPr>
              <a:t>and protein - glycoprotein</a:t>
            </a: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Outer surface called the </a:t>
            </a:r>
            <a:r>
              <a:rPr lang="en-US" altLang="en-US" sz="2400" b="1" dirty="0">
                <a:solidFill>
                  <a:schemeClr val="accent4">
                    <a:lumMod val="10000"/>
                  </a:schemeClr>
                </a:solidFill>
                <a:latin typeface="Times" charset="0"/>
                <a:cs typeface="Times" charset="0"/>
              </a:rPr>
              <a:t>epicuticle; </a:t>
            </a:r>
            <a:r>
              <a:rPr lang="en-US" altLang="en-US" sz="2400" dirty="0">
                <a:solidFill>
                  <a:schemeClr val="accent4">
                    <a:lumMod val="10000"/>
                  </a:schemeClr>
                </a:solidFill>
                <a:latin typeface="Times" charset="0"/>
                <a:cs typeface="Times" charset="0"/>
              </a:rPr>
              <a:t>contains waxes </a:t>
            </a: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The thicker portion is called the </a:t>
            </a:r>
            <a:r>
              <a:rPr lang="en-US" altLang="en-US" sz="2400" b="1" dirty="0">
                <a:solidFill>
                  <a:schemeClr val="accent4">
                    <a:lumMod val="10000"/>
                  </a:schemeClr>
                </a:solidFill>
                <a:latin typeface="Times" charset="0"/>
                <a:cs typeface="Times" charset="0"/>
              </a:rPr>
              <a:t>procuticle:</a:t>
            </a:r>
          </a:p>
          <a:p>
            <a:pPr lvl="1" algn="l" rtl="0" eaLnBrk="0" fontAlgn="base" hangingPunct="0">
              <a:spcBef>
                <a:spcPct val="0"/>
              </a:spcBef>
              <a:spcAft>
                <a:spcPct val="0"/>
              </a:spcAft>
              <a:buFontTx/>
              <a:buChar char="•"/>
            </a:pPr>
            <a:r>
              <a:rPr lang="en-US" altLang="en-US" sz="2400" b="1" dirty="0">
                <a:solidFill>
                  <a:schemeClr val="accent4">
                    <a:lumMod val="10000"/>
                  </a:schemeClr>
                </a:solidFill>
                <a:latin typeface="Times" charset="0"/>
                <a:cs typeface="Times" charset="0"/>
              </a:rPr>
              <a:t> exocuticle </a:t>
            </a:r>
            <a:endParaRPr lang="en-US" altLang="en-US" sz="2400" dirty="0">
              <a:solidFill>
                <a:schemeClr val="accent4">
                  <a:lumMod val="10000"/>
                </a:schemeClr>
              </a:solidFill>
              <a:latin typeface="Times" charset="0"/>
              <a:cs typeface="Times" charset="0"/>
            </a:endParaRPr>
          </a:p>
          <a:p>
            <a:pPr lvl="1"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a:t>
            </a:r>
            <a:r>
              <a:rPr lang="en-US" altLang="en-US" sz="2400" b="1" dirty="0">
                <a:solidFill>
                  <a:schemeClr val="accent4">
                    <a:lumMod val="10000"/>
                  </a:schemeClr>
                </a:solidFill>
                <a:latin typeface="Times" charset="0"/>
                <a:cs typeface="Times" charset="0"/>
              </a:rPr>
              <a:t>endocuticle</a:t>
            </a:r>
            <a:endParaRPr lang="en-US" altLang="en-US" sz="2400" dirty="0">
              <a:solidFill>
                <a:schemeClr val="accent4">
                  <a:lumMod val="10000"/>
                </a:schemeClr>
              </a:solidFill>
              <a:latin typeface="Times" charset="0"/>
              <a:cs typeface="Times" charset="0"/>
            </a:endParaRPr>
          </a:p>
          <a:p>
            <a:pPr algn="l" rtl="0" eaLnBrk="0" fontAlgn="base" hangingPunct="0">
              <a:spcBef>
                <a:spcPct val="0"/>
              </a:spcBef>
              <a:spcAft>
                <a:spcPct val="0"/>
              </a:spcAft>
              <a:buFontTx/>
              <a:buChar char="•"/>
            </a:pPr>
            <a:r>
              <a:rPr lang="en-US" altLang="en-US" sz="2400" dirty="0">
                <a:solidFill>
                  <a:schemeClr val="accent4">
                    <a:lumMod val="10000"/>
                  </a:schemeClr>
                </a:solidFill>
                <a:latin typeface="Times" charset="0"/>
                <a:cs typeface="Times" charset="0"/>
              </a:rPr>
              <a:t> In the exocuticle, the glycoprotein chains are cross linked; process is called </a:t>
            </a:r>
            <a:r>
              <a:rPr lang="en-US" altLang="en-US" sz="2400" b="1" dirty="0">
                <a:solidFill>
                  <a:schemeClr val="accent4">
                    <a:lumMod val="10000"/>
                  </a:schemeClr>
                </a:solidFill>
                <a:latin typeface="Times" charset="0"/>
                <a:cs typeface="Times" charset="0"/>
              </a:rPr>
              <a:t>tanning</a:t>
            </a:r>
          </a:p>
        </p:txBody>
      </p:sp>
      <p:pic>
        <p:nvPicPr>
          <p:cNvPr id="13315" name="Picture 3" descr="cuticle.jpg                                                    00018B69Macintosh HD                   ABA78158:"/>
          <p:cNvPicPr>
            <a:picLocks noChangeAspect="1" noChangeArrowheads="1"/>
          </p:cNvPicPr>
          <p:nvPr/>
        </p:nvPicPr>
        <p:blipFill>
          <a:blip r:embed="rId2" cstate="print"/>
          <a:srcRect/>
          <a:stretch>
            <a:fillRect/>
          </a:stretch>
        </p:blipFill>
        <p:spPr bwMode="auto">
          <a:xfrm>
            <a:off x="4036815" y="3501008"/>
            <a:ext cx="3109805" cy="2946400"/>
          </a:xfrm>
          <a:prstGeom prst="rect">
            <a:avLst/>
          </a:prstGeom>
          <a:noFill/>
        </p:spPr>
      </p:pic>
      <p:sp>
        <p:nvSpPr>
          <p:cNvPr id="13317" name="Line 5"/>
          <p:cNvSpPr>
            <a:spLocks noChangeShapeType="1"/>
          </p:cNvSpPr>
          <p:nvPr/>
        </p:nvSpPr>
        <p:spPr bwMode="auto">
          <a:xfrm flipV="1">
            <a:off x="2895600" y="3849786"/>
            <a:ext cx="1279388" cy="11262"/>
          </a:xfrm>
          <a:prstGeom prst="line">
            <a:avLst/>
          </a:prstGeom>
          <a:noFill/>
          <a:ln w="28575">
            <a:solidFill>
              <a:srgbClr val="FF0066"/>
            </a:solidFill>
            <a:round/>
            <a:headEnd/>
            <a:tailEnd type="triangle" w="med" len="med"/>
          </a:ln>
          <a:effectLst/>
        </p:spPr>
        <p:txBody>
          <a:bodyPr wrap="none" anchor="ctr"/>
          <a:lstStyle/>
          <a:p>
            <a:pPr algn="l" rtl="0" eaLnBrk="0" fontAlgn="base" hangingPunct="0">
              <a:spcBef>
                <a:spcPct val="0"/>
              </a:spcBef>
              <a:spcAft>
                <a:spcPct val="0"/>
              </a:spcAft>
            </a:pPr>
            <a:endParaRPr lang="ar-IQ" sz="2400">
              <a:solidFill>
                <a:srgbClr val="FFFFFF"/>
              </a:solidFill>
            </a:endParaRPr>
          </a:p>
        </p:txBody>
      </p:sp>
      <p:sp>
        <p:nvSpPr>
          <p:cNvPr id="13322" name="Line 10"/>
          <p:cNvSpPr>
            <a:spLocks noChangeShapeType="1"/>
          </p:cNvSpPr>
          <p:nvPr/>
        </p:nvSpPr>
        <p:spPr bwMode="auto">
          <a:xfrm flipV="1">
            <a:off x="4052558" y="4244222"/>
            <a:ext cx="189630" cy="14163"/>
          </a:xfrm>
          <a:prstGeom prst="line">
            <a:avLst/>
          </a:prstGeom>
          <a:noFill/>
          <a:ln w="28575">
            <a:solidFill>
              <a:srgbClr val="FF0066"/>
            </a:solidFill>
            <a:round/>
            <a:headEnd/>
            <a:tailEnd type="triangle" w="med" len="med"/>
          </a:ln>
          <a:effectLst/>
        </p:spPr>
        <p:txBody>
          <a:bodyPr wrap="none" anchor="ctr"/>
          <a:lstStyle/>
          <a:p>
            <a:pPr algn="l" rtl="0" eaLnBrk="0" fontAlgn="base" hangingPunct="0">
              <a:spcBef>
                <a:spcPct val="0"/>
              </a:spcBef>
              <a:spcAft>
                <a:spcPct val="0"/>
              </a:spcAft>
            </a:pPr>
            <a:endParaRPr lang="ar-IQ" sz="2400">
              <a:solidFill>
                <a:srgbClr val="FFFFFF"/>
              </a:solidFill>
            </a:endParaRPr>
          </a:p>
        </p:txBody>
      </p:sp>
      <p:sp>
        <p:nvSpPr>
          <p:cNvPr id="13323" name="Line 11"/>
          <p:cNvSpPr>
            <a:spLocks noChangeShapeType="1"/>
          </p:cNvSpPr>
          <p:nvPr/>
        </p:nvSpPr>
        <p:spPr bwMode="auto">
          <a:xfrm flipV="1">
            <a:off x="4174988" y="4891391"/>
            <a:ext cx="189630" cy="14163"/>
          </a:xfrm>
          <a:prstGeom prst="line">
            <a:avLst/>
          </a:prstGeom>
          <a:noFill/>
          <a:ln w="28575">
            <a:solidFill>
              <a:srgbClr val="FF0066"/>
            </a:solidFill>
            <a:round/>
            <a:headEnd/>
            <a:tailEnd type="triangle" w="med" len="med"/>
          </a:ln>
          <a:effectLst/>
        </p:spPr>
        <p:txBody>
          <a:bodyPr wrap="none" anchor="ctr"/>
          <a:lstStyle/>
          <a:p>
            <a:pPr algn="l" rtl="0" eaLnBrk="0" fontAlgn="base" hangingPunct="0">
              <a:spcBef>
                <a:spcPct val="0"/>
              </a:spcBef>
              <a:spcAft>
                <a:spcPct val="0"/>
              </a:spcAft>
            </a:pPr>
            <a:endParaRPr lang="ar-IQ" sz="2400">
              <a:solidFill>
                <a:srgbClr val="FFFFFF"/>
              </a:solidFill>
            </a:endParaRPr>
          </a:p>
        </p:txBody>
      </p:sp>
      <p:sp>
        <p:nvSpPr>
          <p:cNvPr id="13324" name="Line 12"/>
          <p:cNvSpPr>
            <a:spLocks noChangeShapeType="1"/>
          </p:cNvSpPr>
          <p:nvPr/>
        </p:nvSpPr>
        <p:spPr bwMode="auto">
          <a:xfrm>
            <a:off x="2634609" y="5805264"/>
            <a:ext cx="1524000" cy="0"/>
          </a:xfrm>
          <a:prstGeom prst="line">
            <a:avLst/>
          </a:prstGeom>
          <a:noFill/>
          <a:ln w="28575">
            <a:solidFill>
              <a:srgbClr val="FF0066"/>
            </a:solidFill>
            <a:round/>
            <a:headEnd/>
            <a:tailEnd type="triangle" w="med" len="med"/>
          </a:ln>
          <a:effectLst/>
        </p:spPr>
        <p:txBody>
          <a:bodyPr wrap="none" anchor="ctr"/>
          <a:lstStyle/>
          <a:p>
            <a:pPr algn="l" rtl="0" eaLnBrk="0" fontAlgn="base" hangingPunct="0">
              <a:spcBef>
                <a:spcPct val="0"/>
              </a:spcBef>
              <a:spcAft>
                <a:spcPct val="0"/>
              </a:spcAft>
            </a:pPr>
            <a:endParaRPr lang="ar-IQ" sz="2400">
              <a:solidFill>
                <a:srgbClr val="FFFFFF"/>
              </a:solidFill>
            </a:endParaRPr>
          </a:p>
        </p:txBody>
      </p:sp>
      <p:sp>
        <p:nvSpPr>
          <p:cNvPr id="13325" name="Text Box 13"/>
          <p:cNvSpPr txBox="1">
            <a:spLocks noChangeArrowheads="1"/>
          </p:cNvSpPr>
          <p:nvPr/>
        </p:nvSpPr>
        <p:spPr bwMode="auto">
          <a:xfrm>
            <a:off x="1752600" y="3576301"/>
            <a:ext cx="1371600" cy="396875"/>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000" dirty="0">
                <a:solidFill>
                  <a:schemeClr val="accent4">
                    <a:lumMod val="10000"/>
                  </a:schemeClr>
                </a:solidFill>
                <a:latin typeface="Times" charset="0"/>
              </a:rPr>
              <a:t>epicuticle</a:t>
            </a:r>
          </a:p>
        </p:txBody>
      </p:sp>
      <p:sp>
        <p:nvSpPr>
          <p:cNvPr id="13326" name="Text Box 14"/>
          <p:cNvSpPr txBox="1">
            <a:spLocks noChangeArrowheads="1"/>
          </p:cNvSpPr>
          <p:nvPr/>
        </p:nvSpPr>
        <p:spPr bwMode="auto">
          <a:xfrm>
            <a:off x="2879588" y="4015914"/>
            <a:ext cx="1295400" cy="396875"/>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000" dirty="0">
                <a:solidFill>
                  <a:schemeClr val="accent4">
                    <a:lumMod val="10000"/>
                  </a:schemeClr>
                </a:solidFill>
                <a:latin typeface="Times" charset="0"/>
              </a:rPr>
              <a:t>exocuticle</a:t>
            </a:r>
          </a:p>
        </p:txBody>
      </p:sp>
      <p:sp>
        <p:nvSpPr>
          <p:cNvPr id="13327" name="Text Box 15"/>
          <p:cNvSpPr txBox="1">
            <a:spLocks noChangeArrowheads="1"/>
          </p:cNvSpPr>
          <p:nvPr/>
        </p:nvSpPr>
        <p:spPr bwMode="auto">
          <a:xfrm>
            <a:off x="2874896" y="4704427"/>
            <a:ext cx="1371600" cy="396875"/>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000" dirty="0">
                <a:solidFill>
                  <a:schemeClr val="accent4">
                    <a:lumMod val="10000"/>
                  </a:schemeClr>
                </a:solidFill>
                <a:latin typeface="Times" charset="0"/>
              </a:rPr>
              <a:t>endocuticle</a:t>
            </a:r>
          </a:p>
        </p:txBody>
      </p:sp>
      <p:sp>
        <p:nvSpPr>
          <p:cNvPr id="13328" name="Text Box 16"/>
          <p:cNvSpPr txBox="1">
            <a:spLocks noChangeArrowheads="1"/>
          </p:cNvSpPr>
          <p:nvPr/>
        </p:nvSpPr>
        <p:spPr bwMode="auto">
          <a:xfrm>
            <a:off x="1516988" y="5574518"/>
            <a:ext cx="1219200" cy="396875"/>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000" dirty="0">
                <a:solidFill>
                  <a:schemeClr val="accent4">
                    <a:lumMod val="10000"/>
                  </a:schemeClr>
                </a:solidFill>
                <a:latin typeface="Times" charset="0"/>
              </a:rPr>
              <a:t>epidermis</a:t>
            </a:r>
          </a:p>
        </p:txBody>
      </p:sp>
      <p:sp>
        <p:nvSpPr>
          <p:cNvPr id="13329" name="AutoShape 17"/>
          <p:cNvSpPr>
            <a:spLocks/>
          </p:cNvSpPr>
          <p:nvPr/>
        </p:nvSpPr>
        <p:spPr bwMode="auto">
          <a:xfrm>
            <a:off x="2646296" y="4191980"/>
            <a:ext cx="332184" cy="762000"/>
          </a:xfrm>
          <a:prstGeom prst="leftBrace">
            <a:avLst>
              <a:gd name="adj1" fmla="val 83333"/>
              <a:gd name="adj2" fmla="val 50000"/>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ar-IQ" sz="2400">
              <a:solidFill>
                <a:schemeClr val="accent4">
                  <a:lumMod val="10000"/>
                </a:schemeClr>
              </a:solidFill>
            </a:endParaRPr>
          </a:p>
        </p:txBody>
      </p:sp>
      <p:sp>
        <p:nvSpPr>
          <p:cNvPr id="13330" name="Text Box 18"/>
          <p:cNvSpPr txBox="1">
            <a:spLocks noChangeArrowheads="1"/>
          </p:cNvSpPr>
          <p:nvPr/>
        </p:nvSpPr>
        <p:spPr bwMode="auto">
          <a:xfrm>
            <a:off x="1516988" y="4327526"/>
            <a:ext cx="1219200" cy="396875"/>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altLang="en-US" sz="2000" dirty="0">
                <a:solidFill>
                  <a:schemeClr val="accent4">
                    <a:lumMod val="10000"/>
                  </a:schemeClr>
                </a:solidFill>
                <a:latin typeface="Times" charset="0"/>
              </a:rPr>
              <a:t>procuticle</a:t>
            </a:r>
          </a:p>
        </p:txBody>
      </p:sp>
      <p:pic>
        <p:nvPicPr>
          <p:cNvPr id="2" name="Picture 2" descr="19_10">
            <a:extLst>
              <a:ext uri="{FF2B5EF4-FFF2-40B4-BE49-F238E27FC236}">
                <a16:creationId xmlns:a16="http://schemas.microsoft.com/office/drawing/2014/main" id="{8A840B76-709D-A4B4-E666-05E5054E2924}"/>
              </a:ext>
            </a:extLst>
          </p:cNvPr>
          <p:cNvPicPr>
            <a:picLocks noChangeAspect="1" noChangeArrowheads="1"/>
          </p:cNvPicPr>
          <p:nvPr/>
        </p:nvPicPr>
        <p:blipFill>
          <a:blip r:embed="rId3" cstate="print"/>
          <a:srcRect/>
          <a:stretch>
            <a:fillRect/>
          </a:stretch>
        </p:blipFill>
        <p:spPr bwMode="auto">
          <a:xfrm>
            <a:off x="7146620" y="3207048"/>
            <a:ext cx="4251296" cy="3240360"/>
          </a:xfrm>
          <a:prstGeom prst="rect">
            <a:avLst/>
          </a:prstGeom>
          <a:noFill/>
          <a:ln w="9525">
            <a:noFill/>
            <a:miter lim="800000"/>
            <a:headEnd/>
            <a:tailEnd/>
          </a:ln>
          <a:effectLst/>
        </p:spPr>
      </p:pic>
    </p:spTree>
    <p:extLst>
      <p:ext uri="{BB962C8B-B14F-4D97-AF65-F5344CB8AC3E}">
        <p14:creationId xmlns:p14="http://schemas.microsoft.com/office/powerpoint/2010/main" val="158550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93558" y="398506"/>
            <a:ext cx="11149264" cy="1569660"/>
          </a:xfrm>
          <a:prstGeom prst="rect">
            <a:avLst/>
          </a:prstGeom>
          <a:noFill/>
          <a:ln w="9525">
            <a:noFill/>
            <a:miter lim="800000"/>
            <a:headEnd/>
            <a:tailEnd/>
          </a:ln>
          <a:effectLst/>
        </p:spPr>
        <p:txBody>
          <a:bodyPr wrap="square">
            <a:spAutoFit/>
          </a:bodyPr>
          <a:lstStyle/>
          <a:p>
            <a:pPr algn="l" rtl="0" eaLnBrk="0" fontAlgn="base" hangingPunct="0">
              <a:spcBef>
                <a:spcPct val="50000"/>
              </a:spcBef>
              <a:spcAft>
                <a:spcPct val="0"/>
              </a:spcAft>
            </a:pPr>
            <a:r>
              <a:rPr lang="en-US" altLang="en-US" sz="3600" b="1" dirty="0">
                <a:solidFill>
                  <a:schemeClr val="tx2">
                    <a:lumMod val="50000"/>
                  </a:schemeClr>
                </a:solidFill>
                <a:latin typeface="Times" charset="0"/>
                <a:cs typeface="Times" charset="0"/>
              </a:rPr>
              <a:t>Molting</a:t>
            </a:r>
            <a:endParaRPr lang="en-US" altLang="en-US" sz="2400" dirty="0">
              <a:solidFill>
                <a:schemeClr val="tx2">
                  <a:lumMod val="50000"/>
                </a:schemeClr>
              </a:solidFill>
              <a:latin typeface="Times" charset="0"/>
              <a:cs typeface="Times" charset="0"/>
            </a:endParaRPr>
          </a:p>
          <a:p>
            <a:pPr algn="l" rtl="0" eaLnBrk="0" fontAlgn="base" hangingPunct="0">
              <a:spcBef>
                <a:spcPct val="50000"/>
              </a:spcBef>
              <a:spcAft>
                <a:spcPct val="0"/>
              </a:spcAft>
              <a:buFontTx/>
              <a:buChar char="•"/>
            </a:pPr>
            <a:r>
              <a:rPr lang="en-US" altLang="en-US" sz="2400" dirty="0">
                <a:solidFill>
                  <a:srgbClr val="FFFFFF"/>
                </a:solidFill>
                <a:latin typeface="Times" charset="0"/>
                <a:cs typeface="Times" charset="0"/>
              </a:rPr>
              <a:t> </a:t>
            </a:r>
            <a:r>
              <a:rPr lang="en-US" altLang="en-US" sz="2400" dirty="0">
                <a:solidFill>
                  <a:schemeClr val="accent4">
                    <a:lumMod val="10000"/>
                  </a:schemeClr>
                </a:solidFill>
                <a:latin typeface="Times" charset="0"/>
                <a:cs typeface="Times" charset="0"/>
              </a:rPr>
              <a:t>In order to grow the arthropod must shed its exoskeleton and secrete a new and larger one - </a:t>
            </a:r>
            <a:r>
              <a:rPr lang="en-US" altLang="en-US" sz="2400" b="1" dirty="0">
                <a:solidFill>
                  <a:schemeClr val="tx2">
                    <a:lumMod val="50000"/>
                  </a:schemeClr>
                </a:solidFill>
                <a:latin typeface="Times" charset="0"/>
                <a:cs typeface="Times" charset="0"/>
              </a:rPr>
              <a:t>molting</a:t>
            </a:r>
            <a:r>
              <a:rPr lang="en-US" altLang="en-US" sz="2400" b="1" dirty="0">
                <a:solidFill>
                  <a:srgbClr val="FFFFFF"/>
                </a:solidFill>
                <a:latin typeface="Times" charset="0"/>
                <a:cs typeface="Times" charset="0"/>
              </a:rPr>
              <a:t> </a:t>
            </a:r>
            <a:r>
              <a:rPr lang="en-US" altLang="en-US" sz="2400" dirty="0">
                <a:solidFill>
                  <a:schemeClr val="accent4">
                    <a:lumMod val="10000"/>
                  </a:schemeClr>
                </a:solidFill>
                <a:latin typeface="Times" charset="0"/>
                <a:cs typeface="Times" charset="0"/>
              </a:rPr>
              <a:t>or </a:t>
            </a:r>
            <a:r>
              <a:rPr lang="en-US" altLang="en-US" sz="2400" b="1" dirty="0">
                <a:solidFill>
                  <a:schemeClr val="tx2">
                    <a:lumMod val="50000"/>
                  </a:schemeClr>
                </a:solidFill>
                <a:latin typeface="Times" charset="0"/>
                <a:cs typeface="Times" charset="0"/>
              </a:rPr>
              <a:t>ecdysis</a:t>
            </a:r>
            <a:r>
              <a:rPr lang="en-US" altLang="en-US" sz="2400" dirty="0">
                <a:solidFill>
                  <a:schemeClr val="tx2">
                    <a:lumMod val="50000"/>
                  </a:schemeClr>
                </a:solidFill>
                <a:latin typeface="Times" charset="0"/>
                <a:cs typeface="Times" charset="0"/>
              </a:rPr>
              <a:t>.</a:t>
            </a:r>
          </a:p>
        </p:txBody>
      </p:sp>
      <p:pic>
        <p:nvPicPr>
          <p:cNvPr id="35843" name="Picture 3" descr="molting.jpg                                                    00018B69Macintosh HD                   ABA78158:"/>
          <p:cNvPicPr>
            <a:picLocks noChangeAspect="1" noChangeArrowheads="1"/>
          </p:cNvPicPr>
          <p:nvPr/>
        </p:nvPicPr>
        <p:blipFill>
          <a:blip r:embed="rId2" cstate="print"/>
          <a:srcRect/>
          <a:stretch>
            <a:fillRect/>
          </a:stretch>
        </p:blipFill>
        <p:spPr bwMode="auto">
          <a:xfrm>
            <a:off x="2197769" y="1917032"/>
            <a:ext cx="8293768" cy="4510378"/>
          </a:xfrm>
          <a:prstGeom prst="rect">
            <a:avLst/>
          </a:prstGeom>
          <a:noFill/>
        </p:spPr>
      </p:pic>
    </p:spTree>
    <p:extLst>
      <p:ext uri="{BB962C8B-B14F-4D97-AF65-F5344CB8AC3E}">
        <p14:creationId xmlns:p14="http://schemas.microsoft.com/office/powerpoint/2010/main" val="158321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73241" y="386870"/>
            <a:ext cx="8892480" cy="884238"/>
          </a:xfrm>
          <a:prstGeom prst="rect">
            <a:avLst/>
          </a:prstGeom>
          <a:noFill/>
          <a:ln w="9525">
            <a:noFill/>
            <a:miter lim="800000"/>
            <a:headEnd/>
            <a:tailEnd/>
          </a:ln>
          <a:effectLst/>
        </p:spPr>
        <p:txBody>
          <a:bodyPr wrap="square">
            <a:spAutoFit/>
          </a:bodyPr>
          <a:lstStyle/>
          <a:p>
            <a:r>
              <a:rPr lang="en-US" altLang="en-US" sz="2800" b="1" dirty="0">
                <a:solidFill>
                  <a:schemeClr val="tx2">
                    <a:lumMod val="50000"/>
                  </a:schemeClr>
                </a:solidFill>
                <a:latin typeface="Times" charset="0"/>
                <a:cs typeface="Times" charset="0"/>
              </a:rPr>
              <a:t>Jointed Appendages                                                              </a:t>
            </a:r>
            <a:endParaRPr lang="en-US" altLang="en-US" b="1" dirty="0">
              <a:solidFill>
                <a:schemeClr val="tx2">
                  <a:lumMod val="50000"/>
                </a:schemeClr>
              </a:solidFill>
              <a:latin typeface="Times" charset="0"/>
              <a:cs typeface="Times" charset="0"/>
            </a:endParaRPr>
          </a:p>
          <a:p>
            <a:pPr algn="l"/>
            <a:r>
              <a:rPr lang="en-US" altLang="en-US" dirty="0">
                <a:solidFill>
                  <a:schemeClr val="accent4">
                    <a:lumMod val="10000"/>
                  </a:schemeClr>
                </a:solidFill>
                <a:latin typeface="Times" charset="0"/>
                <a:cs typeface="Times" charset="0"/>
              </a:rPr>
              <a:t> </a:t>
            </a:r>
            <a:r>
              <a:rPr lang="en-US" altLang="en-US" sz="2200" dirty="0">
                <a:solidFill>
                  <a:schemeClr val="accent4">
                    <a:lumMod val="10000"/>
                  </a:schemeClr>
                </a:solidFill>
                <a:latin typeface="Times" charset="0"/>
                <a:cs typeface="Times" charset="0"/>
              </a:rPr>
              <a:t>Exoskeleton divided into several plates and cylinder.</a:t>
            </a:r>
            <a:endParaRPr lang="en-US" altLang="en-US" dirty="0">
              <a:latin typeface="Times" charset="0"/>
              <a:cs typeface="Times" charset="0"/>
            </a:endParaRPr>
          </a:p>
        </p:txBody>
      </p:sp>
      <p:sp>
        <p:nvSpPr>
          <p:cNvPr id="14339" name="Text Box 3"/>
          <p:cNvSpPr txBox="1">
            <a:spLocks noChangeArrowheads="1"/>
          </p:cNvSpPr>
          <p:nvPr/>
        </p:nvSpPr>
        <p:spPr bwMode="auto">
          <a:xfrm>
            <a:off x="473241" y="2377282"/>
            <a:ext cx="11101137" cy="1797050"/>
          </a:xfrm>
          <a:prstGeom prst="rect">
            <a:avLst/>
          </a:prstGeom>
          <a:noFill/>
          <a:ln w="9525">
            <a:noFill/>
            <a:miter lim="800000"/>
            <a:headEnd/>
            <a:tailEnd/>
          </a:ln>
          <a:effectLst/>
        </p:spPr>
        <p:txBody>
          <a:bodyPr wrap="square">
            <a:spAutoFit/>
          </a:bodyPr>
          <a:lstStyle/>
          <a:p>
            <a:r>
              <a:rPr lang="en-US" altLang="en-US" dirty="0">
                <a:latin typeface="Times" charset="0"/>
                <a:cs typeface="Times" charset="0"/>
              </a:rPr>
              <a:t> </a:t>
            </a:r>
            <a:r>
              <a:rPr lang="en-US" altLang="en-US" sz="2200" dirty="0">
                <a:solidFill>
                  <a:schemeClr val="accent4">
                    <a:lumMod val="10000"/>
                  </a:schemeClr>
                </a:solidFill>
                <a:latin typeface="Times" charset="0"/>
                <a:cs typeface="Times" charset="0"/>
              </a:rPr>
              <a:t>At the junction point between plates and cylinders, the exoskeleton remains thin and flexible; these are the </a:t>
            </a:r>
            <a:r>
              <a:rPr lang="en-US" altLang="en-US" sz="2200" dirty="0">
                <a:solidFill>
                  <a:srgbClr val="C00000"/>
                </a:solidFill>
                <a:latin typeface="Times" charset="0"/>
                <a:cs typeface="Times" charset="0"/>
              </a:rPr>
              <a:t>joints.</a:t>
            </a:r>
            <a:r>
              <a:rPr lang="en-US" altLang="en-US" sz="2200" i="1" dirty="0">
                <a:solidFill>
                  <a:schemeClr val="accent4">
                    <a:lumMod val="10000"/>
                  </a:schemeClr>
                </a:solidFill>
                <a:latin typeface="Times" charset="0"/>
                <a:cs typeface="Times" charset="0"/>
              </a:rPr>
              <a:t>                                                               </a:t>
            </a:r>
          </a:p>
          <a:p>
            <a:r>
              <a:rPr lang="en-US" altLang="en-US" sz="2200" i="1" dirty="0">
                <a:solidFill>
                  <a:schemeClr val="accent4">
                    <a:lumMod val="10000"/>
                  </a:schemeClr>
                </a:solidFill>
                <a:latin typeface="Times" charset="0"/>
                <a:cs typeface="Times" charset="0"/>
              </a:rPr>
              <a:t> </a:t>
            </a:r>
            <a:r>
              <a:rPr lang="en-US" altLang="en-US" sz="2200" dirty="0">
                <a:solidFill>
                  <a:schemeClr val="accent4">
                    <a:lumMod val="10000"/>
                  </a:schemeClr>
                </a:solidFill>
                <a:latin typeface="Times" charset="0"/>
                <a:cs typeface="Times" charset="0"/>
              </a:rPr>
              <a:t>Jointed appendages allows arthropods to move efficiently and quickly             </a:t>
            </a:r>
          </a:p>
          <a:p>
            <a:r>
              <a:rPr lang="en-US" altLang="en-US" sz="2200" dirty="0">
                <a:solidFill>
                  <a:schemeClr val="accent4">
                    <a:lumMod val="10000"/>
                  </a:schemeClr>
                </a:solidFill>
                <a:latin typeface="Times" charset="0"/>
                <a:cs typeface="Times" charset="0"/>
              </a:rPr>
              <a:t> Muscles are integral to arthropod movement; they attach to the inner side of    the exoskeleton; they often function as a lever system .                                       </a:t>
            </a:r>
            <a:endParaRPr lang="en-US" altLang="en-US" sz="2200" dirty="0">
              <a:solidFill>
                <a:schemeClr val="accent4">
                  <a:lumMod val="10000"/>
                </a:schemeClr>
              </a:solidFill>
              <a:latin typeface="Times" charset="0"/>
            </a:endParaRPr>
          </a:p>
        </p:txBody>
      </p:sp>
      <p:pic>
        <p:nvPicPr>
          <p:cNvPr id="14340" name="Picture 4" descr=" krill.jpg                                                      00018B69Macintosh HD                   ABA78158:"/>
          <p:cNvPicPr>
            <a:picLocks noChangeAspect="1" noChangeArrowheads="1"/>
          </p:cNvPicPr>
          <p:nvPr/>
        </p:nvPicPr>
        <p:blipFill>
          <a:blip r:embed="rId2" cstate="print"/>
          <a:srcRect/>
          <a:stretch>
            <a:fillRect/>
          </a:stretch>
        </p:blipFill>
        <p:spPr bwMode="auto">
          <a:xfrm>
            <a:off x="6982326" y="1007269"/>
            <a:ext cx="3886200" cy="1370013"/>
          </a:xfrm>
          <a:prstGeom prst="rect">
            <a:avLst/>
          </a:prstGeom>
          <a:noFill/>
        </p:spPr>
      </p:pic>
      <p:pic>
        <p:nvPicPr>
          <p:cNvPr id="14341" name="Picture 5" descr="jointed.jpg                                                    00018B69Macintosh HD                   ABA78158:"/>
          <p:cNvPicPr>
            <a:picLocks noChangeAspect="1" noChangeArrowheads="1"/>
          </p:cNvPicPr>
          <p:nvPr/>
        </p:nvPicPr>
        <p:blipFill>
          <a:blip r:embed="rId3" cstate="print"/>
          <a:srcRect/>
          <a:stretch>
            <a:fillRect/>
          </a:stretch>
        </p:blipFill>
        <p:spPr bwMode="auto">
          <a:xfrm>
            <a:off x="4038600" y="4267200"/>
            <a:ext cx="4724400" cy="2084388"/>
          </a:xfrm>
          <a:prstGeom prst="rect">
            <a:avLst/>
          </a:prstGeom>
          <a:noFill/>
        </p:spPr>
      </p:pic>
      <p:sp>
        <p:nvSpPr>
          <p:cNvPr id="14342" name="Text Box 6"/>
          <p:cNvSpPr txBox="1">
            <a:spLocks noChangeArrowheads="1"/>
          </p:cNvSpPr>
          <p:nvPr/>
        </p:nvSpPr>
        <p:spPr bwMode="auto">
          <a:xfrm>
            <a:off x="2286000" y="5486401"/>
            <a:ext cx="1676400" cy="366713"/>
          </a:xfrm>
          <a:prstGeom prst="rect">
            <a:avLst/>
          </a:prstGeom>
          <a:noFill/>
          <a:ln w="9525">
            <a:noFill/>
            <a:miter lim="800000"/>
            <a:headEnd/>
            <a:tailEnd/>
          </a:ln>
          <a:effectLst/>
        </p:spPr>
        <p:txBody>
          <a:bodyPr>
            <a:spAutoFit/>
          </a:bodyPr>
          <a:lstStyle/>
          <a:p>
            <a:pPr>
              <a:spcBef>
                <a:spcPct val="50000"/>
              </a:spcBef>
            </a:pPr>
            <a:r>
              <a:rPr lang="en-US" altLang="en-US" dirty="0">
                <a:solidFill>
                  <a:schemeClr val="accent4">
                    <a:lumMod val="10000"/>
                  </a:schemeClr>
                </a:solidFill>
                <a:latin typeface="Times" charset="0"/>
              </a:rPr>
              <a:t>Vertebrate joint</a:t>
            </a:r>
          </a:p>
        </p:txBody>
      </p:sp>
      <p:sp>
        <p:nvSpPr>
          <p:cNvPr id="14343" name="Text Box 7"/>
          <p:cNvSpPr txBox="1">
            <a:spLocks noChangeArrowheads="1"/>
          </p:cNvSpPr>
          <p:nvPr/>
        </p:nvSpPr>
        <p:spPr bwMode="auto">
          <a:xfrm>
            <a:off x="8839200" y="5181601"/>
            <a:ext cx="1676400" cy="366713"/>
          </a:xfrm>
          <a:prstGeom prst="rect">
            <a:avLst/>
          </a:prstGeom>
          <a:noFill/>
          <a:ln w="9525">
            <a:noFill/>
            <a:miter lim="800000"/>
            <a:headEnd/>
            <a:tailEnd/>
          </a:ln>
          <a:effectLst/>
        </p:spPr>
        <p:txBody>
          <a:bodyPr>
            <a:spAutoFit/>
          </a:bodyPr>
          <a:lstStyle/>
          <a:p>
            <a:pPr>
              <a:spcBef>
                <a:spcPct val="50000"/>
              </a:spcBef>
            </a:pPr>
            <a:r>
              <a:rPr lang="en-US" altLang="en-US" dirty="0">
                <a:solidFill>
                  <a:schemeClr val="accent4">
                    <a:lumMod val="10000"/>
                  </a:schemeClr>
                </a:solidFill>
                <a:latin typeface="Times" charset="0"/>
              </a:rPr>
              <a:t>Arthropod joint</a:t>
            </a:r>
          </a:p>
        </p:txBody>
      </p:sp>
    </p:spTree>
    <p:extLst>
      <p:ext uri="{BB962C8B-B14F-4D97-AF65-F5344CB8AC3E}">
        <p14:creationId xmlns:p14="http://schemas.microsoft.com/office/powerpoint/2010/main" val="914813116"/>
      </p:ext>
    </p:extLst>
  </p:cSld>
  <p:clrMapOvr>
    <a:masterClrMapping/>
  </p:clrMapOvr>
</p:sld>
</file>

<file path=ppt/theme/theme1.xml><?xml version="1.0" encoding="utf-8"?>
<a:theme xmlns:a="http://schemas.openxmlformats.org/drawingml/2006/main" name="CDC OD Light Frame">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386</TotalTime>
  <Words>2534</Words>
  <Application>Microsoft Office PowerPoint</Application>
  <PresentationFormat>شاشة عريضة</PresentationFormat>
  <Paragraphs>341</Paragraphs>
  <Slides>62</Slides>
  <Notes>16</Notes>
  <HiddenSlides>0</HiddenSlides>
  <MMClips>0</MMClips>
  <ScaleCrop>false</ScaleCrop>
  <HeadingPairs>
    <vt:vector size="8" baseType="variant">
      <vt:variant>
        <vt:lpstr>الخطوط المستخدمة</vt:lpstr>
      </vt:variant>
      <vt:variant>
        <vt:i4>13</vt:i4>
      </vt:variant>
      <vt:variant>
        <vt:lpstr>نسق</vt:lpstr>
      </vt:variant>
      <vt:variant>
        <vt:i4>1</vt:i4>
      </vt:variant>
      <vt:variant>
        <vt:lpstr>خوادم OLE مضمنة</vt:lpstr>
      </vt:variant>
      <vt:variant>
        <vt:i4>2</vt:i4>
      </vt:variant>
      <vt:variant>
        <vt:lpstr>عناوين الشرائح</vt:lpstr>
      </vt:variant>
      <vt:variant>
        <vt:i4>62</vt:i4>
      </vt:variant>
    </vt:vector>
  </HeadingPairs>
  <TitlesOfParts>
    <vt:vector size="78" baseType="lpstr">
      <vt:lpstr>Aptos</vt:lpstr>
      <vt:lpstr>Arial</vt:lpstr>
      <vt:lpstr>Arial Rounded MT Bold</vt:lpstr>
      <vt:lpstr>Britannic Bold</vt:lpstr>
      <vt:lpstr>Calibri</vt:lpstr>
      <vt:lpstr>Comic Sans MS</vt:lpstr>
      <vt:lpstr>Constantia</vt:lpstr>
      <vt:lpstr>Courier New</vt:lpstr>
      <vt:lpstr>Myriad Web Pro</vt:lpstr>
      <vt:lpstr>Tahoma</vt:lpstr>
      <vt:lpstr>Times</vt:lpstr>
      <vt:lpstr>Times New Roman</vt:lpstr>
      <vt:lpstr>Wingdings</vt:lpstr>
      <vt:lpstr>CDC OD Light Frame</vt:lpstr>
      <vt:lpstr>Chart</vt:lpstr>
      <vt:lpstr>Slide</vt:lpstr>
      <vt:lpstr>عرض تقديمي في PowerPoint</vt:lpstr>
      <vt:lpstr>Phylum Arthropoda  “jointed feet”</vt:lpstr>
      <vt:lpstr>Number of species</vt:lpstr>
      <vt:lpstr>Arthropods  Most Successful Animals</vt:lpstr>
      <vt:lpstr>The Arthropod Exoskeleton</vt:lpstr>
      <vt:lpstr>Advantages &amp; Disadvantages of the Exoskeleton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How do Arthropods support themselves and move?</vt:lpstr>
      <vt:lpstr>How do Arthropods support themselves and move?</vt:lpstr>
      <vt:lpstr>عرض تقديمي في PowerPoint</vt:lpstr>
      <vt:lpstr>عرض تقديمي في PowerPoint</vt:lpstr>
      <vt:lpstr>Subphylum Trilobita</vt:lpstr>
      <vt:lpstr>Subphylum Crustacea</vt:lpstr>
      <vt:lpstr>عرض تقديمي في PowerPoint</vt:lpstr>
      <vt:lpstr>عرض تقديمي في PowerPoint</vt:lpstr>
      <vt:lpstr>عرض تقديمي في PowerPoint</vt:lpstr>
      <vt:lpstr>عرض تقديمي في PowerPoint</vt:lpstr>
      <vt:lpstr>Crayfish</vt:lpstr>
      <vt:lpstr>External Features of a Decapod</vt:lpstr>
      <vt:lpstr>Parts are parts</vt:lpstr>
      <vt:lpstr>Decapod Internal Anatomy</vt:lpstr>
      <vt:lpstr>Circulatory &amp; Respiratory Systems</vt:lpstr>
      <vt:lpstr>Excretory Systems</vt:lpstr>
      <vt:lpstr>Crustacean Reproduction &amp; Development</vt:lpstr>
      <vt:lpstr>عرض تقديمي في PowerPoint</vt:lpstr>
      <vt:lpstr>عرض تقديمي في PowerPoint</vt:lpstr>
      <vt:lpstr>عرض تقديمي في PowerPoint</vt:lpstr>
      <vt:lpstr>Crustacean Diversity                           Daphnia sp.</vt:lpstr>
      <vt:lpstr>Barnacles are Crustaceans!</vt:lpstr>
      <vt:lpstr>Fig. 19.24a</vt:lpstr>
      <vt:lpstr>Subphylum Chelicerata</vt:lpstr>
      <vt:lpstr>Class Arachnida</vt:lpstr>
      <vt:lpstr>Spiders</vt:lpstr>
      <vt:lpstr>عرض تقديمي في PowerPoint</vt:lpstr>
      <vt:lpstr>عرض تقديمي في PowerPoint</vt:lpstr>
      <vt:lpstr>Reproduction in spiders</vt:lpstr>
      <vt:lpstr>Brown Recluse Bite Victom</vt:lpstr>
      <vt:lpstr>Subphylum Chelicerata: Order Scorpionida: Scorpions</vt:lpstr>
      <vt:lpstr>عرض تقديمي في PowerPoint</vt:lpstr>
      <vt:lpstr>عرض تقديمي في PowerPoint</vt:lpstr>
      <vt:lpstr>Scorpions</vt:lpstr>
      <vt:lpstr>عرض تقديمي في PowerPoint</vt:lpstr>
      <vt:lpstr>3 Types of Birth in Scorpions</vt:lpstr>
      <vt:lpstr>Class Merostomata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*Thorax  Wings - most insects have wings .However ,not all insects with wings can fly. Wings are attached to the thorax region of an insect's body. Insects have 4 wings(2 wings on each side of their body). Six legs- Insects have 6 legs. Their legs are attached to the thorax region of their body.  *Abdomen  The basic number of abdominal segments in insects is 11plus a telson which bears anus. On eight and nineth segment of female and nineth segment of male, the appendages are modified as external organs of reproduction or genitalia.</vt:lpstr>
      <vt:lpstr>عرض تقديمي في PowerPoint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sabeeh jaid</dc:creator>
  <cp:lastModifiedBy>Dr.Sabeeh AL-Mayah</cp:lastModifiedBy>
  <cp:revision>8</cp:revision>
  <dcterms:created xsi:type="dcterms:W3CDTF">2022-03-07T19:08:50Z</dcterms:created>
  <dcterms:modified xsi:type="dcterms:W3CDTF">2026-03-12T16:49:30Z</dcterms:modified>
</cp:coreProperties>
</file>